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handoutMasterIdLst>
    <p:handoutMasterId r:id="rId46"/>
  </p:handoutMasterIdLst>
  <p:sldIdLst>
    <p:sldId id="12328" r:id="rId5"/>
    <p:sldId id="2147474907" r:id="rId6"/>
    <p:sldId id="2147474917" r:id="rId7"/>
    <p:sldId id="2147474912" r:id="rId8"/>
    <p:sldId id="368" r:id="rId9"/>
    <p:sldId id="2147474918" r:id="rId10"/>
    <p:sldId id="338" r:id="rId11"/>
    <p:sldId id="346" r:id="rId12"/>
    <p:sldId id="2147474919" r:id="rId13"/>
    <p:sldId id="331" r:id="rId14"/>
    <p:sldId id="12338" r:id="rId15"/>
    <p:sldId id="336" r:id="rId16"/>
    <p:sldId id="347" r:id="rId17"/>
    <p:sldId id="12316" r:id="rId18"/>
    <p:sldId id="359" r:id="rId19"/>
    <p:sldId id="12327" r:id="rId20"/>
    <p:sldId id="12325" r:id="rId21"/>
    <p:sldId id="356" r:id="rId22"/>
    <p:sldId id="12318" r:id="rId23"/>
    <p:sldId id="12326" r:id="rId24"/>
    <p:sldId id="369" r:id="rId25"/>
    <p:sldId id="358" r:id="rId26"/>
    <p:sldId id="2147474920" r:id="rId27"/>
    <p:sldId id="12319" r:id="rId28"/>
    <p:sldId id="2147474921" r:id="rId29"/>
    <p:sldId id="377" r:id="rId30"/>
    <p:sldId id="2147474922" r:id="rId31"/>
    <p:sldId id="12320" r:id="rId32"/>
    <p:sldId id="2147474923" r:id="rId33"/>
    <p:sldId id="371" r:id="rId34"/>
    <p:sldId id="360" r:id="rId35"/>
    <p:sldId id="361" r:id="rId36"/>
    <p:sldId id="362" r:id="rId37"/>
    <p:sldId id="363" r:id="rId38"/>
    <p:sldId id="12329" r:id="rId39"/>
    <p:sldId id="365" r:id="rId40"/>
    <p:sldId id="12336" r:id="rId41"/>
    <p:sldId id="12337" r:id="rId42"/>
    <p:sldId id="2147474924" r:id="rId43"/>
    <p:sldId id="30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825181-55CF-7843-641C-FF0504865202}" name="Isaac GRAVOLIN" initials="IG" userId="S::Isaac.Gravolin@dcceew-migration.gov.au::54f26922-fed6-4a10-8c31-fc00b7e1d9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C"/>
    <a:srgbClr val="FFC266"/>
    <a:srgbClr val="EAEAEA"/>
    <a:srgbClr val="F2F2F2"/>
    <a:srgbClr val="00703F"/>
    <a:srgbClr val="D9D9D9"/>
    <a:srgbClr val="FFFFFF"/>
    <a:srgbClr val="9AFFBE"/>
    <a:srgbClr val="40C1AC"/>
    <a:srgbClr val="198E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AA60C2-A042-44CE-9123-AC5AC2DE21EF}" v="1" dt="2024-08-09T01:23:04.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53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shaw, Emily" userId="dbc1b594-eb66-41ba-84e1-d70945c691de" providerId="ADAL" clId="{BBAA60C2-A042-44CE-9123-AC5AC2DE21EF}"/>
    <pc:docChg chg="custSel modSld">
      <pc:chgData name="Walshaw, Emily" userId="dbc1b594-eb66-41ba-84e1-d70945c691de" providerId="ADAL" clId="{BBAA60C2-A042-44CE-9123-AC5AC2DE21EF}" dt="2024-08-09T01:23:39.880" v="34" actId="20577"/>
      <pc:docMkLst>
        <pc:docMk/>
      </pc:docMkLst>
      <pc:sldChg chg="delCm">
        <pc:chgData name="Walshaw, Emily" userId="dbc1b594-eb66-41ba-84e1-d70945c691de" providerId="ADAL" clId="{BBAA60C2-A042-44CE-9123-AC5AC2DE21EF}" dt="2024-08-07T23:56:23.171" v="6"/>
        <pc:sldMkLst>
          <pc:docMk/>
          <pc:sldMk cId="640250952" sldId="336"/>
        </pc:sldMkLst>
        <pc:extLst>
          <p:ext xmlns:p="http://schemas.openxmlformats.org/presentationml/2006/main" uri="{D6D511B9-2390-475A-947B-AFAB55BFBCF1}">
            <pc226:cmChg xmlns:pc226="http://schemas.microsoft.com/office/powerpoint/2022/06/main/command" chg="del">
              <pc226:chgData name="Walshaw, Emily" userId="dbc1b594-eb66-41ba-84e1-d70945c691de" providerId="ADAL" clId="{BBAA60C2-A042-44CE-9123-AC5AC2DE21EF}" dt="2024-08-07T23:56:23.171" v="6"/>
              <pc2:cmMkLst xmlns:pc2="http://schemas.microsoft.com/office/powerpoint/2019/9/main/command">
                <pc:docMk/>
                <pc:sldMk cId="640250952" sldId="336"/>
                <pc2:cmMk id="{361D7577-BFD4-4C7D-B19D-8608AD66ADBE}"/>
              </pc2:cmMkLst>
            </pc226:cmChg>
          </p:ext>
        </pc:extLst>
      </pc:sldChg>
      <pc:sldChg chg="delCm">
        <pc:chgData name="Walshaw, Emily" userId="dbc1b594-eb66-41ba-84e1-d70945c691de" providerId="ADAL" clId="{BBAA60C2-A042-44CE-9123-AC5AC2DE21EF}" dt="2024-08-07T23:56:15.348" v="2"/>
        <pc:sldMkLst>
          <pc:docMk/>
          <pc:sldMk cId="818533967" sldId="338"/>
        </pc:sldMkLst>
        <pc:extLst>
          <p:ext xmlns:p="http://schemas.openxmlformats.org/presentationml/2006/main" uri="{D6D511B9-2390-475A-947B-AFAB55BFBCF1}">
            <pc226:cmChg xmlns:pc226="http://schemas.microsoft.com/office/powerpoint/2022/06/main/command" chg="del">
              <pc226:chgData name="Walshaw, Emily" userId="dbc1b594-eb66-41ba-84e1-d70945c691de" providerId="ADAL" clId="{BBAA60C2-A042-44CE-9123-AC5AC2DE21EF}" dt="2024-08-07T23:56:15.348" v="2"/>
              <pc2:cmMkLst xmlns:pc2="http://schemas.microsoft.com/office/powerpoint/2019/9/main/command">
                <pc:docMk/>
                <pc:sldMk cId="818533967" sldId="338"/>
                <pc2:cmMk id="{A886AEE9-58C9-4151-9EE6-12C8AF98E302}"/>
              </pc2:cmMkLst>
            </pc226:cmChg>
          </p:ext>
        </pc:extLst>
      </pc:sldChg>
      <pc:sldChg chg="delCm">
        <pc:chgData name="Walshaw, Emily" userId="dbc1b594-eb66-41ba-84e1-d70945c691de" providerId="ADAL" clId="{BBAA60C2-A042-44CE-9123-AC5AC2DE21EF}" dt="2024-08-07T23:56:17.523" v="3"/>
        <pc:sldMkLst>
          <pc:docMk/>
          <pc:sldMk cId="2392598833" sldId="346"/>
        </pc:sldMkLst>
        <pc:extLst>
          <p:ext xmlns:p="http://schemas.openxmlformats.org/presentationml/2006/main" uri="{D6D511B9-2390-475A-947B-AFAB55BFBCF1}">
            <pc226:cmChg xmlns:pc226="http://schemas.microsoft.com/office/powerpoint/2022/06/main/command" chg="del">
              <pc226:chgData name="Walshaw, Emily" userId="dbc1b594-eb66-41ba-84e1-d70945c691de" providerId="ADAL" clId="{BBAA60C2-A042-44CE-9123-AC5AC2DE21EF}" dt="2024-08-07T23:56:17.523" v="3"/>
              <pc2:cmMkLst xmlns:pc2="http://schemas.microsoft.com/office/powerpoint/2019/9/main/command">
                <pc:docMk/>
                <pc:sldMk cId="2392598833" sldId="346"/>
                <pc2:cmMk id="{7610394F-4E09-4F77-8F89-9BFDD5AEE3B7}"/>
              </pc2:cmMkLst>
            </pc226:cmChg>
          </p:ext>
        </pc:extLst>
      </pc:sldChg>
      <pc:sldChg chg="delCm">
        <pc:chgData name="Walshaw, Emily" userId="dbc1b594-eb66-41ba-84e1-d70945c691de" providerId="ADAL" clId="{BBAA60C2-A042-44CE-9123-AC5AC2DE21EF}" dt="2024-08-07T23:56:26.438" v="7"/>
        <pc:sldMkLst>
          <pc:docMk/>
          <pc:sldMk cId="3792100252" sldId="347"/>
        </pc:sldMkLst>
        <pc:extLst>
          <p:ext xmlns:p="http://schemas.openxmlformats.org/presentationml/2006/main" uri="{D6D511B9-2390-475A-947B-AFAB55BFBCF1}">
            <pc226:cmChg xmlns:pc226="http://schemas.microsoft.com/office/powerpoint/2022/06/main/command" chg="del">
              <pc226:chgData name="Walshaw, Emily" userId="dbc1b594-eb66-41ba-84e1-d70945c691de" providerId="ADAL" clId="{BBAA60C2-A042-44CE-9123-AC5AC2DE21EF}" dt="2024-08-07T23:56:26.438" v="7"/>
              <pc2:cmMkLst xmlns:pc2="http://schemas.microsoft.com/office/powerpoint/2019/9/main/command">
                <pc:docMk/>
                <pc:sldMk cId="3792100252" sldId="347"/>
                <pc2:cmMk id="{32AAEC9F-C2DE-4CCB-86C5-804F34B0074E}"/>
              </pc2:cmMkLst>
            </pc226:cmChg>
          </p:ext>
        </pc:extLst>
      </pc:sldChg>
      <pc:sldChg chg="delCm">
        <pc:chgData name="Walshaw, Emily" userId="dbc1b594-eb66-41ba-84e1-d70945c691de" providerId="ADAL" clId="{BBAA60C2-A042-44CE-9123-AC5AC2DE21EF}" dt="2024-08-07T23:56:28.655" v="8"/>
        <pc:sldMkLst>
          <pc:docMk/>
          <pc:sldMk cId="513181757" sldId="356"/>
        </pc:sldMkLst>
        <pc:extLst>
          <p:ext xmlns:p="http://schemas.openxmlformats.org/presentationml/2006/main" uri="{D6D511B9-2390-475A-947B-AFAB55BFBCF1}">
            <pc226:cmChg xmlns:pc226="http://schemas.microsoft.com/office/powerpoint/2022/06/main/command" chg="del">
              <pc226:chgData name="Walshaw, Emily" userId="dbc1b594-eb66-41ba-84e1-d70945c691de" providerId="ADAL" clId="{BBAA60C2-A042-44CE-9123-AC5AC2DE21EF}" dt="2024-08-07T23:56:28.655" v="8"/>
              <pc2:cmMkLst xmlns:pc2="http://schemas.microsoft.com/office/powerpoint/2019/9/main/command">
                <pc:docMk/>
                <pc:sldMk cId="513181757" sldId="356"/>
                <pc2:cmMk id="{986139D0-8DEB-4598-8476-99333545B6F0}"/>
              </pc2:cmMkLst>
            </pc226:cmChg>
          </p:ext>
        </pc:extLst>
      </pc:sldChg>
      <pc:sldChg chg="delCm">
        <pc:chgData name="Walshaw, Emily" userId="dbc1b594-eb66-41ba-84e1-d70945c691de" providerId="ADAL" clId="{BBAA60C2-A042-44CE-9123-AC5AC2DE21EF}" dt="2024-08-07T23:56:31.938" v="10"/>
        <pc:sldMkLst>
          <pc:docMk/>
          <pc:sldMk cId="2754344823" sldId="358"/>
        </pc:sldMkLst>
        <pc:extLst>
          <p:ext xmlns:p="http://schemas.openxmlformats.org/presentationml/2006/main" uri="{D6D511B9-2390-475A-947B-AFAB55BFBCF1}">
            <pc226:cmChg xmlns:pc226="http://schemas.microsoft.com/office/powerpoint/2022/06/main/command" chg="del">
              <pc226:chgData name="Walshaw, Emily" userId="dbc1b594-eb66-41ba-84e1-d70945c691de" providerId="ADAL" clId="{BBAA60C2-A042-44CE-9123-AC5AC2DE21EF}" dt="2024-08-07T23:56:31.172" v="9"/>
              <pc2:cmMkLst xmlns:pc2="http://schemas.microsoft.com/office/powerpoint/2019/9/main/command">
                <pc:docMk/>
                <pc:sldMk cId="2754344823" sldId="358"/>
                <pc2:cmMk id="{1FAFDBC2-BE10-43BA-A090-EFFD7CD96949}"/>
              </pc2:cmMkLst>
            </pc226:cmChg>
            <pc226:cmChg xmlns:pc226="http://schemas.microsoft.com/office/powerpoint/2022/06/main/command" chg="del">
              <pc226:chgData name="Walshaw, Emily" userId="dbc1b594-eb66-41ba-84e1-d70945c691de" providerId="ADAL" clId="{BBAA60C2-A042-44CE-9123-AC5AC2DE21EF}" dt="2024-08-07T23:56:31.938" v="10"/>
              <pc2:cmMkLst xmlns:pc2="http://schemas.microsoft.com/office/powerpoint/2019/9/main/command">
                <pc:docMk/>
                <pc:sldMk cId="2754344823" sldId="358"/>
                <pc2:cmMk id="{9E9CD9EF-D5EF-4CB1-AF81-EF0671CCF70A}"/>
              </pc2:cmMkLst>
            </pc226:cmChg>
          </p:ext>
        </pc:extLst>
      </pc:sldChg>
      <pc:sldChg chg="delCm">
        <pc:chgData name="Walshaw, Emily" userId="dbc1b594-eb66-41ba-84e1-d70945c691de" providerId="ADAL" clId="{BBAA60C2-A042-44CE-9123-AC5AC2DE21EF}" dt="2024-08-07T23:56:51.086" v="16"/>
        <pc:sldMkLst>
          <pc:docMk/>
          <pc:sldMk cId="2120945689" sldId="361"/>
        </pc:sldMkLst>
        <pc:extLst>
          <p:ext xmlns:p="http://schemas.openxmlformats.org/presentationml/2006/main" uri="{D6D511B9-2390-475A-947B-AFAB55BFBCF1}">
            <pc226:cmChg xmlns:pc226="http://schemas.microsoft.com/office/powerpoint/2022/06/main/command" chg="del">
              <pc226:chgData name="Walshaw, Emily" userId="dbc1b594-eb66-41ba-84e1-d70945c691de" providerId="ADAL" clId="{BBAA60C2-A042-44CE-9123-AC5AC2DE21EF}" dt="2024-08-07T23:56:51.086" v="16"/>
              <pc2:cmMkLst xmlns:pc2="http://schemas.microsoft.com/office/powerpoint/2019/9/main/command">
                <pc:docMk/>
                <pc:sldMk cId="2120945689" sldId="361"/>
                <pc2:cmMk id="{306051A3-2CB0-443E-95E5-5E91A1BA3D32}"/>
              </pc2:cmMkLst>
            </pc226:cmChg>
          </p:ext>
        </pc:extLst>
      </pc:sldChg>
      <pc:sldChg chg="delCm">
        <pc:chgData name="Walshaw, Emily" userId="dbc1b594-eb66-41ba-84e1-d70945c691de" providerId="ADAL" clId="{BBAA60C2-A042-44CE-9123-AC5AC2DE21EF}" dt="2024-08-07T23:56:11.756" v="1"/>
        <pc:sldMkLst>
          <pc:docMk/>
          <pc:sldMk cId="3100328152" sldId="368"/>
        </pc:sldMkLst>
        <pc:extLst>
          <p:ext xmlns:p="http://schemas.openxmlformats.org/presentationml/2006/main" uri="{D6D511B9-2390-475A-947B-AFAB55BFBCF1}">
            <pc226:cmChg xmlns:pc226="http://schemas.microsoft.com/office/powerpoint/2022/06/main/command" chg="del">
              <pc226:chgData name="Walshaw, Emily" userId="dbc1b594-eb66-41ba-84e1-d70945c691de" providerId="ADAL" clId="{BBAA60C2-A042-44CE-9123-AC5AC2DE21EF}" dt="2024-08-07T23:56:11.756" v="1"/>
              <pc2:cmMkLst xmlns:pc2="http://schemas.microsoft.com/office/powerpoint/2019/9/main/command">
                <pc:docMk/>
                <pc:sldMk cId="3100328152" sldId="368"/>
                <pc2:cmMk id="{A0ED7535-1437-4572-BE44-F2DE3AED95FC}"/>
              </pc2:cmMkLst>
            </pc226:cmChg>
          </p:ext>
        </pc:extLst>
      </pc:sldChg>
      <pc:sldChg chg="modSp mod delCm">
        <pc:chgData name="Walshaw, Emily" userId="dbc1b594-eb66-41ba-84e1-d70945c691de" providerId="ADAL" clId="{BBAA60C2-A042-44CE-9123-AC5AC2DE21EF}" dt="2024-08-09T01:23:25.192" v="31" actId="20577"/>
        <pc:sldMkLst>
          <pc:docMk/>
          <pc:sldMk cId="1930459526" sldId="377"/>
        </pc:sldMkLst>
        <pc:spChg chg="mod">
          <ac:chgData name="Walshaw, Emily" userId="dbc1b594-eb66-41ba-84e1-d70945c691de" providerId="ADAL" clId="{BBAA60C2-A042-44CE-9123-AC5AC2DE21EF}" dt="2024-08-09T01:23:25.192" v="31" actId="20577"/>
          <ac:spMkLst>
            <pc:docMk/>
            <pc:sldMk cId="1930459526" sldId="377"/>
            <ac:spMk id="2" creationId="{1F16A3A5-467C-4C43-F18E-ABDD93797511}"/>
          </ac:spMkLst>
        </pc:spChg>
        <pc:extLst>
          <p:ext xmlns:p="http://schemas.openxmlformats.org/presentationml/2006/main" uri="{D6D511B9-2390-475A-947B-AFAB55BFBCF1}">
            <pc226:cmChg xmlns:pc226="http://schemas.microsoft.com/office/powerpoint/2022/06/main/command" chg="del">
              <pc226:chgData name="Walshaw, Emily" userId="dbc1b594-eb66-41ba-84e1-d70945c691de" providerId="ADAL" clId="{BBAA60C2-A042-44CE-9123-AC5AC2DE21EF}" dt="2024-08-07T23:56:38.147" v="13"/>
              <pc2:cmMkLst xmlns:pc2="http://schemas.microsoft.com/office/powerpoint/2019/9/main/command">
                <pc:docMk/>
                <pc:sldMk cId="1930459526" sldId="377"/>
                <pc2:cmMk id="{3EB299F6-2292-4F6B-8391-9A8B5F253F55}"/>
              </pc2:cmMkLst>
            </pc226:cmChg>
          </p:ext>
        </pc:extLst>
      </pc:sldChg>
      <pc:sldChg chg="modSp mod">
        <pc:chgData name="Walshaw, Emily" userId="dbc1b594-eb66-41ba-84e1-d70945c691de" providerId="ADAL" clId="{BBAA60C2-A042-44CE-9123-AC5AC2DE21EF}" dt="2024-08-09T01:07:11.882" v="24" actId="6549"/>
        <pc:sldMkLst>
          <pc:docMk/>
          <pc:sldMk cId="4151036742" sldId="12316"/>
        </pc:sldMkLst>
        <pc:spChg chg="mod">
          <ac:chgData name="Walshaw, Emily" userId="dbc1b594-eb66-41ba-84e1-d70945c691de" providerId="ADAL" clId="{BBAA60C2-A042-44CE-9123-AC5AC2DE21EF}" dt="2024-08-09T01:07:11.882" v="24" actId="6549"/>
          <ac:spMkLst>
            <pc:docMk/>
            <pc:sldMk cId="4151036742" sldId="12316"/>
            <ac:spMk id="73" creationId="{26E98E34-EE45-076A-6BA1-A01483FC0B5F}"/>
          </ac:spMkLst>
        </pc:spChg>
      </pc:sldChg>
      <pc:sldChg chg="modSp mod delCm">
        <pc:chgData name="Walshaw, Emily" userId="dbc1b594-eb66-41ba-84e1-d70945c691de" providerId="ADAL" clId="{BBAA60C2-A042-44CE-9123-AC5AC2DE21EF}" dt="2024-08-09T01:23:16.425" v="29" actId="20577"/>
        <pc:sldMkLst>
          <pc:docMk/>
          <pc:sldMk cId="3885989604" sldId="12319"/>
        </pc:sldMkLst>
        <pc:spChg chg="mod">
          <ac:chgData name="Walshaw, Emily" userId="dbc1b594-eb66-41ba-84e1-d70945c691de" providerId="ADAL" clId="{BBAA60C2-A042-44CE-9123-AC5AC2DE21EF}" dt="2024-08-09T01:23:16.425" v="29" actId="20577"/>
          <ac:spMkLst>
            <pc:docMk/>
            <pc:sldMk cId="3885989604" sldId="12319"/>
            <ac:spMk id="2" creationId="{D51D0429-1E28-F440-BF93-2546D0680C20}"/>
          </ac:spMkLst>
        </pc:spChg>
        <pc:extLst>
          <p:ext xmlns:p="http://schemas.openxmlformats.org/presentationml/2006/main" uri="{D6D511B9-2390-475A-947B-AFAB55BFBCF1}">
            <pc226:cmChg xmlns:pc226="http://schemas.microsoft.com/office/powerpoint/2022/06/main/command" chg="del">
              <pc226:chgData name="Walshaw, Emily" userId="dbc1b594-eb66-41ba-84e1-d70945c691de" providerId="ADAL" clId="{BBAA60C2-A042-44CE-9123-AC5AC2DE21EF}" dt="2024-08-07T23:56:34.607" v="11"/>
              <pc2:cmMkLst xmlns:pc2="http://schemas.microsoft.com/office/powerpoint/2019/9/main/command">
                <pc:docMk/>
                <pc:sldMk cId="3885989604" sldId="12319"/>
                <pc2:cmMk id="{E7AE8F41-18F6-4244-A320-BB08513E16F2}"/>
              </pc2:cmMkLst>
            </pc226:cmChg>
            <pc226:cmChg xmlns:pc226="http://schemas.microsoft.com/office/powerpoint/2022/06/main/command" chg="del">
              <pc226:chgData name="Walshaw, Emily" userId="dbc1b594-eb66-41ba-84e1-d70945c691de" providerId="ADAL" clId="{BBAA60C2-A042-44CE-9123-AC5AC2DE21EF}" dt="2024-08-07T23:56:35.377" v="12"/>
              <pc2:cmMkLst xmlns:pc2="http://schemas.microsoft.com/office/powerpoint/2019/9/main/command">
                <pc:docMk/>
                <pc:sldMk cId="3885989604" sldId="12319"/>
                <pc2:cmMk id="{889C52E5-CDA1-489A-88E3-4BCFB5EE454C}"/>
              </pc2:cmMkLst>
            </pc226:cmChg>
          </p:ext>
        </pc:extLst>
      </pc:sldChg>
      <pc:sldChg chg="modSp mod delCm">
        <pc:chgData name="Walshaw, Emily" userId="dbc1b594-eb66-41ba-84e1-d70945c691de" providerId="ADAL" clId="{BBAA60C2-A042-44CE-9123-AC5AC2DE21EF}" dt="2024-08-09T01:23:35.376" v="33" actId="20577"/>
        <pc:sldMkLst>
          <pc:docMk/>
          <pc:sldMk cId="3271536096" sldId="12320"/>
        </pc:sldMkLst>
        <pc:spChg chg="mod">
          <ac:chgData name="Walshaw, Emily" userId="dbc1b594-eb66-41ba-84e1-d70945c691de" providerId="ADAL" clId="{BBAA60C2-A042-44CE-9123-AC5AC2DE21EF}" dt="2024-08-09T01:23:35.376" v="33" actId="20577"/>
          <ac:spMkLst>
            <pc:docMk/>
            <pc:sldMk cId="3271536096" sldId="12320"/>
            <ac:spMk id="3" creationId="{1E61DB99-0B63-95FA-D11C-401D682BB78E}"/>
          </ac:spMkLst>
        </pc:spChg>
        <pc:extLst>
          <p:ext xmlns:p="http://schemas.openxmlformats.org/presentationml/2006/main" uri="{D6D511B9-2390-475A-947B-AFAB55BFBCF1}">
            <pc226:cmChg xmlns:pc226="http://schemas.microsoft.com/office/powerpoint/2022/06/main/command" chg="del">
              <pc226:chgData name="Walshaw, Emily" userId="dbc1b594-eb66-41ba-84e1-d70945c691de" providerId="ADAL" clId="{BBAA60C2-A042-44CE-9123-AC5AC2DE21EF}" dt="2024-08-07T23:56:41.616" v="14"/>
              <pc2:cmMkLst xmlns:pc2="http://schemas.microsoft.com/office/powerpoint/2019/9/main/command">
                <pc:docMk/>
                <pc:sldMk cId="3271536096" sldId="12320"/>
                <pc2:cmMk id="{99D0EF19-7594-40FA-B966-3E27CB21CE87}"/>
              </pc2:cmMkLst>
            </pc226:cmChg>
            <pc226:cmChg xmlns:pc226="http://schemas.microsoft.com/office/powerpoint/2022/06/main/command" chg="del">
              <pc226:chgData name="Walshaw, Emily" userId="dbc1b594-eb66-41ba-84e1-d70945c691de" providerId="ADAL" clId="{BBAA60C2-A042-44CE-9123-AC5AC2DE21EF}" dt="2024-08-07T23:56:42.226" v="15"/>
              <pc2:cmMkLst xmlns:pc2="http://schemas.microsoft.com/office/powerpoint/2019/9/main/command">
                <pc:docMk/>
                <pc:sldMk cId="3271536096" sldId="12320"/>
                <pc2:cmMk id="{BB7C302C-E77D-45DD-9F3D-73828BEB19AA}"/>
              </pc2:cmMkLst>
            </pc226:cmChg>
          </p:ext>
        </pc:extLst>
      </pc:sldChg>
      <pc:sldChg chg="delCm">
        <pc:chgData name="Walshaw, Emily" userId="dbc1b594-eb66-41ba-84e1-d70945c691de" providerId="ADAL" clId="{BBAA60C2-A042-44CE-9123-AC5AC2DE21EF}" dt="2024-08-07T23:56:59.772" v="19"/>
        <pc:sldMkLst>
          <pc:docMk/>
          <pc:sldMk cId="689166612" sldId="12336"/>
        </pc:sldMkLst>
        <pc:extLst>
          <p:ext xmlns:p="http://schemas.openxmlformats.org/presentationml/2006/main" uri="{D6D511B9-2390-475A-947B-AFAB55BFBCF1}">
            <pc226:cmChg xmlns:pc226="http://schemas.microsoft.com/office/powerpoint/2022/06/main/command" chg="del">
              <pc226:chgData name="Walshaw, Emily" userId="dbc1b594-eb66-41ba-84e1-d70945c691de" providerId="ADAL" clId="{BBAA60C2-A042-44CE-9123-AC5AC2DE21EF}" dt="2024-08-07T23:56:59.087" v="18"/>
              <pc2:cmMkLst xmlns:pc2="http://schemas.microsoft.com/office/powerpoint/2019/9/main/command">
                <pc:docMk/>
                <pc:sldMk cId="689166612" sldId="12336"/>
                <pc2:cmMk id="{15F4B691-F55E-47B6-A020-592143202D30}"/>
              </pc2:cmMkLst>
            </pc226:cmChg>
            <pc226:cmChg xmlns:pc226="http://schemas.microsoft.com/office/powerpoint/2022/06/main/command" chg="del">
              <pc226:chgData name="Walshaw, Emily" userId="dbc1b594-eb66-41ba-84e1-d70945c691de" providerId="ADAL" clId="{BBAA60C2-A042-44CE-9123-AC5AC2DE21EF}" dt="2024-08-07T23:56:56.455" v="17"/>
              <pc2:cmMkLst xmlns:pc2="http://schemas.microsoft.com/office/powerpoint/2019/9/main/command">
                <pc:docMk/>
                <pc:sldMk cId="689166612" sldId="12336"/>
                <pc2:cmMk id="{F3E24FAA-0E2B-4A8D-9DC1-56BAF7F9B7E8}"/>
              </pc2:cmMkLst>
            </pc226:cmChg>
            <pc226:cmChg xmlns:pc226="http://schemas.microsoft.com/office/powerpoint/2022/06/main/command" chg="del">
              <pc226:chgData name="Walshaw, Emily" userId="dbc1b594-eb66-41ba-84e1-d70945c691de" providerId="ADAL" clId="{BBAA60C2-A042-44CE-9123-AC5AC2DE21EF}" dt="2024-08-07T23:56:59.772" v="19"/>
              <pc2:cmMkLst xmlns:pc2="http://schemas.microsoft.com/office/powerpoint/2019/9/main/command">
                <pc:docMk/>
                <pc:sldMk cId="689166612" sldId="12336"/>
                <pc2:cmMk id="{304707EE-40EA-4971-B1B8-8DE3946217F1}"/>
              </pc2:cmMkLst>
            </pc226:cmChg>
          </p:ext>
        </pc:extLst>
      </pc:sldChg>
      <pc:sldChg chg="delCm">
        <pc:chgData name="Walshaw, Emily" userId="dbc1b594-eb66-41ba-84e1-d70945c691de" providerId="ADAL" clId="{BBAA60C2-A042-44CE-9123-AC5AC2DE21EF}" dt="2024-08-07T23:57:03.482" v="21"/>
        <pc:sldMkLst>
          <pc:docMk/>
          <pc:sldMk cId="735599390" sldId="12337"/>
        </pc:sldMkLst>
        <pc:extLst>
          <p:ext xmlns:p="http://schemas.openxmlformats.org/presentationml/2006/main" uri="{D6D511B9-2390-475A-947B-AFAB55BFBCF1}">
            <pc226:cmChg xmlns:pc226="http://schemas.microsoft.com/office/powerpoint/2022/06/main/command" chg="del">
              <pc226:chgData name="Walshaw, Emily" userId="dbc1b594-eb66-41ba-84e1-d70945c691de" providerId="ADAL" clId="{BBAA60C2-A042-44CE-9123-AC5AC2DE21EF}" dt="2024-08-07T23:57:03.482" v="21"/>
              <pc2:cmMkLst xmlns:pc2="http://schemas.microsoft.com/office/powerpoint/2019/9/main/command">
                <pc:docMk/>
                <pc:sldMk cId="735599390" sldId="12337"/>
                <pc2:cmMk id="{B1D41616-0D70-4D3A-BAB6-CFD1CDBF225E}"/>
              </pc2:cmMkLst>
            </pc226:cmChg>
            <pc226:cmChg xmlns:pc226="http://schemas.microsoft.com/office/powerpoint/2022/06/main/command" chg="del">
              <pc226:chgData name="Walshaw, Emily" userId="dbc1b594-eb66-41ba-84e1-d70945c691de" providerId="ADAL" clId="{BBAA60C2-A042-44CE-9123-AC5AC2DE21EF}" dt="2024-08-07T23:57:02.879" v="20"/>
              <pc2:cmMkLst xmlns:pc2="http://schemas.microsoft.com/office/powerpoint/2019/9/main/command">
                <pc:docMk/>
                <pc:sldMk cId="735599390" sldId="12337"/>
                <pc2:cmMk id="{A5B31D4C-0392-4686-B82B-7035850503CE}"/>
              </pc2:cmMkLst>
            </pc226:cmChg>
          </p:ext>
        </pc:extLst>
      </pc:sldChg>
      <pc:sldChg chg="delCm">
        <pc:chgData name="Walshaw, Emily" userId="dbc1b594-eb66-41ba-84e1-d70945c691de" providerId="ADAL" clId="{BBAA60C2-A042-44CE-9123-AC5AC2DE21EF}" dt="2024-08-07T23:56:20.720" v="5"/>
        <pc:sldMkLst>
          <pc:docMk/>
          <pc:sldMk cId="1335296209" sldId="12338"/>
        </pc:sldMkLst>
        <pc:extLst>
          <p:ext xmlns:p="http://schemas.openxmlformats.org/presentationml/2006/main" uri="{D6D511B9-2390-475A-947B-AFAB55BFBCF1}">
            <pc226:cmChg xmlns:pc226="http://schemas.microsoft.com/office/powerpoint/2022/06/main/command" chg="del">
              <pc226:chgData name="Walshaw, Emily" userId="dbc1b594-eb66-41ba-84e1-d70945c691de" providerId="ADAL" clId="{BBAA60C2-A042-44CE-9123-AC5AC2DE21EF}" dt="2024-08-07T23:56:19.828" v="4"/>
              <pc2:cmMkLst xmlns:pc2="http://schemas.microsoft.com/office/powerpoint/2019/9/main/command">
                <pc:docMk/>
                <pc:sldMk cId="1335296209" sldId="12338"/>
                <pc2:cmMk id="{19F69C1D-746D-4097-81B4-9050C970959B}"/>
              </pc2:cmMkLst>
            </pc226:cmChg>
            <pc226:cmChg xmlns:pc226="http://schemas.microsoft.com/office/powerpoint/2022/06/main/command" chg="del">
              <pc226:chgData name="Walshaw, Emily" userId="dbc1b594-eb66-41ba-84e1-d70945c691de" providerId="ADAL" clId="{BBAA60C2-A042-44CE-9123-AC5AC2DE21EF}" dt="2024-08-07T23:56:20.720" v="5"/>
              <pc2:cmMkLst xmlns:pc2="http://schemas.microsoft.com/office/powerpoint/2019/9/main/command">
                <pc:docMk/>
                <pc:sldMk cId="1335296209" sldId="12338"/>
                <pc2:cmMk id="{07100485-A118-4633-AD58-E276E0D52BF0}"/>
              </pc2:cmMkLst>
            </pc226:cmChg>
          </p:ext>
        </pc:extLst>
      </pc:sldChg>
      <pc:sldChg chg="delCm">
        <pc:chgData name="Walshaw, Emily" userId="dbc1b594-eb66-41ba-84e1-d70945c691de" providerId="ADAL" clId="{BBAA60C2-A042-44CE-9123-AC5AC2DE21EF}" dt="2024-08-07T23:56:01.623" v="0"/>
        <pc:sldMkLst>
          <pc:docMk/>
          <pc:sldMk cId="147105630" sldId="2147474912"/>
        </pc:sldMkLst>
        <pc:extLst>
          <p:ext xmlns:p="http://schemas.openxmlformats.org/presentationml/2006/main" uri="{D6D511B9-2390-475A-947B-AFAB55BFBCF1}">
            <pc226:cmChg xmlns:pc226="http://schemas.microsoft.com/office/powerpoint/2022/06/main/command" chg="del">
              <pc226:chgData name="Walshaw, Emily" userId="dbc1b594-eb66-41ba-84e1-d70945c691de" providerId="ADAL" clId="{BBAA60C2-A042-44CE-9123-AC5AC2DE21EF}" dt="2024-08-07T23:56:01.623" v="0"/>
              <pc2:cmMkLst xmlns:pc2="http://schemas.microsoft.com/office/powerpoint/2019/9/main/command">
                <pc:docMk/>
                <pc:sldMk cId="147105630" sldId="2147474912"/>
                <pc2:cmMk id="{D9E2D711-FF46-4A5F-A0B5-402328CB195D}"/>
              </pc2:cmMkLst>
            </pc226:cmChg>
          </p:ext>
        </pc:extLst>
      </pc:sldChg>
      <pc:sldChg chg="addSp delSp modSp mod">
        <pc:chgData name="Walshaw, Emily" userId="dbc1b594-eb66-41ba-84e1-d70945c691de" providerId="ADAL" clId="{BBAA60C2-A042-44CE-9123-AC5AC2DE21EF}" dt="2024-08-09T01:23:12.279" v="28" actId="478"/>
        <pc:sldMkLst>
          <pc:docMk/>
          <pc:sldMk cId="4200015944" sldId="2147474920"/>
        </pc:sldMkLst>
        <pc:spChg chg="del">
          <ac:chgData name="Walshaw, Emily" userId="dbc1b594-eb66-41ba-84e1-d70945c691de" providerId="ADAL" clId="{BBAA60C2-A042-44CE-9123-AC5AC2DE21EF}" dt="2024-08-09T01:23:07.046" v="26" actId="478"/>
          <ac:spMkLst>
            <pc:docMk/>
            <pc:sldMk cId="4200015944" sldId="2147474920"/>
            <ac:spMk id="2" creationId="{B8AB2DDB-E751-81B4-BC04-8A4594DD95E9}"/>
          </ac:spMkLst>
        </pc:spChg>
        <pc:spChg chg="add mod">
          <ac:chgData name="Walshaw, Emily" userId="dbc1b594-eb66-41ba-84e1-d70945c691de" providerId="ADAL" clId="{BBAA60C2-A042-44CE-9123-AC5AC2DE21EF}" dt="2024-08-09T01:23:09.275" v="27" actId="1076"/>
          <ac:spMkLst>
            <pc:docMk/>
            <pc:sldMk cId="4200015944" sldId="2147474920"/>
            <ac:spMk id="4" creationId="{D37A4B0C-9571-C85B-9665-AB632ECC2916}"/>
          </ac:spMkLst>
        </pc:spChg>
        <pc:spChg chg="add del mod">
          <ac:chgData name="Walshaw, Emily" userId="dbc1b594-eb66-41ba-84e1-d70945c691de" providerId="ADAL" clId="{BBAA60C2-A042-44CE-9123-AC5AC2DE21EF}" dt="2024-08-09T01:23:12.279" v="28" actId="478"/>
          <ac:spMkLst>
            <pc:docMk/>
            <pc:sldMk cId="4200015944" sldId="2147474920"/>
            <ac:spMk id="7" creationId="{DE18414B-B3FA-E6EA-EC67-5E31FBA4C58C}"/>
          </ac:spMkLst>
        </pc:spChg>
      </pc:sldChg>
      <pc:sldChg chg="modSp mod">
        <pc:chgData name="Walshaw, Emily" userId="dbc1b594-eb66-41ba-84e1-d70945c691de" providerId="ADAL" clId="{BBAA60C2-A042-44CE-9123-AC5AC2DE21EF}" dt="2024-08-09T01:23:21.258" v="30" actId="20577"/>
        <pc:sldMkLst>
          <pc:docMk/>
          <pc:sldMk cId="3078708142" sldId="2147474921"/>
        </pc:sldMkLst>
        <pc:spChg chg="mod">
          <ac:chgData name="Walshaw, Emily" userId="dbc1b594-eb66-41ba-84e1-d70945c691de" providerId="ADAL" clId="{BBAA60C2-A042-44CE-9123-AC5AC2DE21EF}" dt="2024-08-09T01:23:21.258" v="30" actId="20577"/>
          <ac:spMkLst>
            <pc:docMk/>
            <pc:sldMk cId="3078708142" sldId="2147474921"/>
            <ac:spMk id="2" creationId="{D51D0429-1E28-F440-BF93-2546D0680C20}"/>
          </ac:spMkLst>
        </pc:spChg>
      </pc:sldChg>
      <pc:sldChg chg="modSp mod">
        <pc:chgData name="Walshaw, Emily" userId="dbc1b594-eb66-41ba-84e1-d70945c691de" providerId="ADAL" clId="{BBAA60C2-A042-44CE-9123-AC5AC2DE21EF}" dt="2024-08-09T01:23:29.900" v="32" actId="20577"/>
        <pc:sldMkLst>
          <pc:docMk/>
          <pc:sldMk cId="1957007990" sldId="2147474922"/>
        </pc:sldMkLst>
        <pc:spChg chg="mod">
          <ac:chgData name="Walshaw, Emily" userId="dbc1b594-eb66-41ba-84e1-d70945c691de" providerId="ADAL" clId="{BBAA60C2-A042-44CE-9123-AC5AC2DE21EF}" dt="2024-08-09T01:23:29.900" v="32" actId="20577"/>
          <ac:spMkLst>
            <pc:docMk/>
            <pc:sldMk cId="1957007990" sldId="2147474922"/>
            <ac:spMk id="2" creationId="{1F16A3A5-467C-4C43-F18E-ABDD93797511}"/>
          </ac:spMkLst>
        </pc:spChg>
      </pc:sldChg>
      <pc:sldChg chg="modSp mod">
        <pc:chgData name="Walshaw, Emily" userId="dbc1b594-eb66-41ba-84e1-d70945c691de" providerId="ADAL" clId="{BBAA60C2-A042-44CE-9123-AC5AC2DE21EF}" dt="2024-08-09T01:23:39.880" v="34" actId="20577"/>
        <pc:sldMkLst>
          <pc:docMk/>
          <pc:sldMk cId="1632588097" sldId="2147474923"/>
        </pc:sldMkLst>
        <pc:spChg chg="mod">
          <ac:chgData name="Walshaw, Emily" userId="dbc1b594-eb66-41ba-84e1-d70945c691de" providerId="ADAL" clId="{BBAA60C2-A042-44CE-9123-AC5AC2DE21EF}" dt="2024-08-09T01:23:39.880" v="34" actId="20577"/>
          <ac:spMkLst>
            <pc:docMk/>
            <pc:sldMk cId="1632588097" sldId="2147474923"/>
            <ac:spMk id="3" creationId="{1E61DB99-0B63-95FA-D11C-401D682BB78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F5BD93-47E4-7D14-FAF9-D656C0FC84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0C06F635-F4AA-5057-BC44-59D0C3D45E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19AD84-9C1D-41EF-A905-10A69DC3309A}" type="datetimeFigureOut">
              <a:rPr lang="en-AU" smtClean="0"/>
              <a:t>9/08/2024</a:t>
            </a:fld>
            <a:endParaRPr lang="en-AU"/>
          </a:p>
        </p:txBody>
      </p:sp>
      <p:sp>
        <p:nvSpPr>
          <p:cNvPr id="4" name="Footer Placeholder 3">
            <a:extLst>
              <a:ext uri="{FF2B5EF4-FFF2-40B4-BE49-F238E27FC236}">
                <a16:creationId xmlns:a16="http://schemas.microsoft.com/office/drawing/2014/main" id="{4E195B8B-65B1-27F6-DF97-90CBB53B18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08829F-0095-42AE-1778-7C43D84116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DDA5D8-9C47-435B-8D23-C615155545B1}" type="slidenum">
              <a:rPr lang="en-AU" smtClean="0"/>
              <a:t>‹#›</a:t>
            </a:fld>
            <a:endParaRPr lang="en-AU"/>
          </a:p>
        </p:txBody>
      </p:sp>
    </p:spTree>
    <p:extLst>
      <p:ext uri="{BB962C8B-B14F-4D97-AF65-F5344CB8AC3E}">
        <p14:creationId xmlns:p14="http://schemas.microsoft.com/office/powerpoint/2010/main" val="670321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5F13F-CB8A-44D4-AC86-FC44DB9362EA}" type="datetimeFigureOut">
              <a:rPr lang="en-AU" smtClean="0"/>
              <a:t>9/08/2024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4D22B-FDEC-49AE-AD3C-25B29D6850DC}" type="slidenum">
              <a:rPr lang="en-AU" smtClean="0"/>
              <a:t>‹#›</a:t>
            </a:fld>
            <a:endParaRPr lang="en-AU"/>
          </a:p>
        </p:txBody>
      </p:sp>
    </p:spTree>
    <p:extLst>
      <p:ext uri="{BB962C8B-B14F-4D97-AF65-F5344CB8AC3E}">
        <p14:creationId xmlns:p14="http://schemas.microsoft.com/office/powerpoint/2010/main" val="170226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3</a:t>
            </a:fld>
            <a:endParaRPr lang="en-AU"/>
          </a:p>
        </p:txBody>
      </p:sp>
    </p:spTree>
    <p:extLst>
      <p:ext uri="{BB962C8B-B14F-4D97-AF65-F5344CB8AC3E}">
        <p14:creationId xmlns:p14="http://schemas.microsoft.com/office/powerpoint/2010/main" val="3145314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15</a:t>
            </a:fld>
            <a:endParaRPr lang="en-AU"/>
          </a:p>
        </p:txBody>
      </p:sp>
    </p:spTree>
    <p:extLst>
      <p:ext uri="{BB962C8B-B14F-4D97-AF65-F5344CB8AC3E}">
        <p14:creationId xmlns:p14="http://schemas.microsoft.com/office/powerpoint/2010/main" val="314793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17</a:t>
            </a:fld>
            <a:endParaRPr lang="en-AU"/>
          </a:p>
        </p:txBody>
      </p:sp>
    </p:spTree>
    <p:extLst>
      <p:ext uri="{BB962C8B-B14F-4D97-AF65-F5344CB8AC3E}">
        <p14:creationId xmlns:p14="http://schemas.microsoft.com/office/powerpoint/2010/main" val="2944588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18</a:t>
            </a:fld>
            <a:endParaRPr lang="en-AU"/>
          </a:p>
        </p:txBody>
      </p:sp>
    </p:spTree>
    <p:extLst>
      <p:ext uri="{BB962C8B-B14F-4D97-AF65-F5344CB8AC3E}">
        <p14:creationId xmlns:p14="http://schemas.microsoft.com/office/powerpoint/2010/main" val="1735806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19</a:t>
            </a:fld>
            <a:endParaRPr lang="en-AU"/>
          </a:p>
        </p:txBody>
      </p:sp>
    </p:spTree>
    <p:extLst>
      <p:ext uri="{BB962C8B-B14F-4D97-AF65-F5344CB8AC3E}">
        <p14:creationId xmlns:p14="http://schemas.microsoft.com/office/powerpoint/2010/main" val="3958856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20</a:t>
            </a:fld>
            <a:endParaRPr lang="en-AU"/>
          </a:p>
        </p:txBody>
      </p:sp>
    </p:spTree>
    <p:extLst>
      <p:ext uri="{BB962C8B-B14F-4D97-AF65-F5344CB8AC3E}">
        <p14:creationId xmlns:p14="http://schemas.microsoft.com/office/powerpoint/2010/main" val="2250721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Tx/>
              <a:buChar char="-"/>
            </a:pPr>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22</a:t>
            </a:fld>
            <a:endParaRPr lang="en-AU"/>
          </a:p>
        </p:txBody>
      </p:sp>
    </p:spTree>
    <p:extLst>
      <p:ext uri="{BB962C8B-B14F-4D97-AF65-F5344CB8AC3E}">
        <p14:creationId xmlns:p14="http://schemas.microsoft.com/office/powerpoint/2010/main" val="1544076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Tx/>
              <a:buChar char="-"/>
            </a:pPr>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23</a:t>
            </a:fld>
            <a:endParaRPr lang="en-AU"/>
          </a:p>
        </p:txBody>
      </p:sp>
    </p:spTree>
    <p:extLst>
      <p:ext uri="{BB962C8B-B14F-4D97-AF65-F5344CB8AC3E}">
        <p14:creationId xmlns:p14="http://schemas.microsoft.com/office/powerpoint/2010/main" val="1155572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Tx/>
              <a:buChar char="-"/>
            </a:pPr>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24</a:t>
            </a:fld>
            <a:endParaRPr lang="en-AU"/>
          </a:p>
        </p:txBody>
      </p:sp>
    </p:spTree>
    <p:extLst>
      <p:ext uri="{BB962C8B-B14F-4D97-AF65-F5344CB8AC3E}">
        <p14:creationId xmlns:p14="http://schemas.microsoft.com/office/powerpoint/2010/main" val="452046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Tx/>
              <a:buChar char="-"/>
            </a:pPr>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25</a:t>
            </a:fld>
            <a:endParaRPr lang="en-AU"/>
          </a:p>
        </p:txBody>
      </p:sp>
    </p:spTree>
    <p:extLst>
      <p:ext uri="{BB962C8B-B14F-4D97-AF65-F5344CB8AC3E}">
        <p14:creationId xmlns:p14="http://schemas.microsoft.com/office/powerpoint/2010/main" val="1451691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Tx/>
              <a:buChar char="-"/>
            </a:pPr>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26</a:t>
            </a:fld>
            <a:endParaRPr lang="en-AU"/>
          </a:p>
        </p:txBody>
      </p:sp>
    </p:spTree>
    <p:extLst>
      <p:ext uri="{BB962C8B-B14F-4D97-AF65-F5344CB8AC3E}">
        <p14:creationId xmlns:p14="http://schemas.microsoft.com/office/powerpoint/2010/main" val="1942844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4</a:t>
            </a:fld>
            <a:endParaRPr lang="en-AU"/>
          </a:p>
        </p:txBody>
      </p:sp>
    </p:spTree>
    <p:extLst>
      <p:ext uri="{BB962C8B-B14F-4D97-AF65-F5344CB8AC3E}">
        <p14:creationId xmlns:p14="http://schemas.microsoft.com/office/powerpoint/2010/main" val="2768980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Tx/>
              <a:buChar char="-"/>
            </a:pPr>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27</a:t>
            </a:fld>
            <a:endParaRPr lang="en-AU"/>
          </a:p>
        </p:txBody>
      </p:sp>
    </p:spTree>
    <p:extLst>
      <p:ext uri="{BB962C8B-B14F-4D97-AF65-F5344CB8AC3E}">
        <p14:creationId xmlns:p14="http://schemas.microsoft.com/office/powerpoint/2010/main" val="498332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Tx/>
              <a:buChar char="-"/>
            </a:pPr>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28</a:t>
            </a:fld>
            <a:endParaRPr lang="en-AU"/>
          </a:p>
        </p:txBody>
      </p:sp>
    </p:spTree>
    <p:extLst>
      <p:ext uri="{BB962C8B-B14F-4D97-AF65-F5344CB8AC3E}">
        <p14:creationId xmlns:p14="http://schemas.microsoft.com/office/powerpoint/2010/main" val="2896164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Tx/>
              <a:buChar char="-"/>
            </a:pPr>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29</a:t>
            </a:fld>
            <a:endParaRPr lang="en-AU"/>
          </a:p>
        </p:txBody>
      </p:sp>
    </p:spTree>
    <p:extLst>
      <p:ext uri="{BB962C8B-B14F-4D97-AF65-F5344CB8AC3E}">
        <p14:creationId xmlns:p14="http://schemas.microsoft.com/office/powerpoint/2010/main" val="648724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31</a:t>
            </a:fld>
            <a:endParaRPr lang="en-AU"/>
          </a:p>
        </p:txBody>
      </p:sp>
    </p:spTree>
    <p:extLst>
      <p:ext uri="{BB962C8B-B14F-4D97-AF65-F5344CB8AC3E}">
        <p14:creationId xmlns:p14="http://schemas.microsoft.com/office/powerpoint/2010/main" val="4167803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32</a:t>
            </a:fld>
            <a:endParaRPr lang="en-AU"/>
          </a:p>
        </p:txBody>
      </p:sp>
    </p:spTree>
    <p:extLst>
      <p:ext uri="{BB962C8B-B14F-4D97-AF65-F5344CB8AC3E}">
        <p14:creationId xmlns:p14="http://schemas.microsoft.com/office/powerpoint/2010/main" val="4177828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34</a:t>
            </a:fld>
            <a:endParaRPr lang="en-AU"/>
          </a:p>
        </p:txBody>
      </p:sp>
    </p:spTree>
    <p:extLst>
      <p:ext uri="{BB962C8B-B14F-4D97-AF65-F5344CB8AC3E}">
        <p14:creationId xmlns:p14="http://schemas.microsoft.com/office/powerpoint/2010/main" val="3672885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36</a:t>
            </a:fld>
            <a:endParaRPr lang="en-AU"/>
          </a:p>
        </p:txBody>
      </p:sp>
    </p:spTree>
    <p:extLst>
      <p:ext uri="{BB962C8B-B14F-4D97-AF65-F5344CB8AC3E}">
        <p14:creationId xmlns:p14="http://schemas.microsoft.com/office/powerpoint/2010/main" val="4212559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5C4D22B-FDEC-49AE-AD3C-25B29D6850DC}" type="slidenum">
              <a:rPr lang="en-AU" smtClean="0"/>
              <a:t>37</a:t>
            </a:fld>
            <a:endParaRPr lang="en-AU"/>
          </a:p>
        </p:txBody>
      </p:sp>
    </p:spTree>
    <p:extLst>
      <p:ext uri="{BB962C8B-B14F-4D97-AF65-F5344CB8AC3E}">
        <p14:creationId xmlns:p14="http://schemas.microsoft.com/office/powerpoint/2010/main" val="182027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5</a:t>
            </a:fld>
            <a:endParaRPr lang="en-AU"/>
          </a:p>
        </p:txBody>
      </p:sp>
    </p:spTree>
    <p:extLst>
      <p:ext uri="{BB962C8B-B14F-4D97-AF65-F5344CB8AC3E}">
        <p14:creationId xmlns:p14="http://schemas.microsoft.com/office/powerpoint/2010/main" val="2962087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a:p>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7</a:t>
            </a:fld>
            <a:endParaRPr lang="en-AU"/>
          </a:p>
        </p:txBody>
      </p:sp>
    </p:spTree>
    <p:extLst>
      <p:ext uri="{BB962C8B-B14F-4D97-AF65-F5344CB8AC3E}">
        <p14:creationId xmlns:p14="http://schemas.microsoft.com/office/powerpoint/2010/main" val="195027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a:p>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8</a:t>
            </a:fld>
            <a:endParaRPr lang="en-AU"/>
          </a:p>
        </p:txBody>
      </p:sp>
    </p:spTree>
    <p:extLst>
      <p:ext uri="{BB962C8B-B14F-4D97-AF65-F5344CB8AC3E}">
        <p14:creationId xmlns:p14="http://schemas.microsoft.com/office/powerpoint/2010/main" val="164983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10</a:t>
            </a:fld>
            <a:endParaRPr lang="en-AU"/>
          </a:p>
        </p:txBody>
      </p:sp>
    </p:spTree>
    <p:extLst>
      <p:ext uri="{BB962C8B-B14F-4D97-AF65-F5344CB8AC3E}">
        <p14:creationId xmlns:p14="http://schemas.microsoft.com/office/powerpoint/2010/main" val="331806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12</a:t>
            </a:fld>
            <a:endParaRPr lang="en-AU"/>
          </a:p>
        </p:txBody>
      </p:sp>
    </p:spTree>
    <p:extLst>
      <p:ext uri="{BB962C8B-B14F-4D97-AF65-F5344CB8AC3E}">
        <p14:creationId xmlns:p14="http://schemas.microsoft.com/office/powerpoint/2010/main" val="532587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13</a:t>
            </a:fld>
            <a:endParaRPr lang="en-AU"/>
          </a:p>
        </p:txBody>
      </p:sp>
    </p:spTree>
    <p:extLst>
      <p:ext uri="{BB962C8B-B14F-4D97-AF65-F5344CB8AC3E}">
        <p14:creationId xmlns:p14="http://schemas.microsoft.com/office/powerpoint/2010/main" val="2920315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5C4D22B-FDEC-49AE-AD3C-25B29D6850DC}" type="slidenum">
              <a:rPr lang="en-AU" smtClean="0"/>
              <a:t>14</a:t>
            </a:fld>
            <a:endParaRPr lang="en-AU"/>
          </a:p>
        </p:txBody>
      </p:sp>
    </p:spTree>
    <p:extLst>
      <p:ext uri="{BB962C8B-B14F-4D97-AF65-F5344CB8AC3E}">
        <p14:creationId xmlns:p14="http://schemas.microsoft.com/office/powerpoint/2010/main" val="2952356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DC41A-31A8-9D2B-50E7-CED68248378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5FDAF7F6-4FB6-EC8B-4CD1-7E29963CF148}"/>
              </a:ext>
            </a:extLst>
          </p:cNvPr>
          <p:cNvCxnSpPr/>
          <p:nvPr userDrawn="1"/>
        </p:nvCxnSpPr>
        <p:spPr>
          <a:xfrm>
            <a:off x="0" y="6291833"/>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pattern, fabric, art, black and white&#10;&#10;Description automatically generated">
            <a:extLst>
              <a:ext uri="{FF2B5EF4-FFF2-40B4-BE49-F238E27FC236}">
                <a16:creationId xmlns:a16="http://schemas.microsoft.com/office/drawing/2014/main" id="{17443D0D-4399-B596-B06C-11C6F57CF9A0}"/>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92013"/>
          <a:stretch/>
        </p:blipFill>
        <p:spPr>
          <a:xfrm>
            <a:off x="0" y="6310510"/>
            <a:ext cx="12192000" cy="547490"/>
          </a:xfrm>
          <a:prstGeom prst="rect">
            <a:avLst/>
          </a:prstGeom>
        </p:spPr>
      </p:pic>
      <p:pic>
        <p:nvPicPr>
          <p:cNvPr id="8" name="Picture 7" descr="A picture containing text, font, screenshot, white&#10;&#10;Description automatically generated">
            <a:extLst>
              <a:ext uri="{FF2B5EF4-FFF2-40B4-BE49-F238E27FC236}">
                <a16:creationId xmlns:a16="http://schemas.microsoft.com/office/drawing/2014/main" id="{BF1E698F-5C0A-CD1F-4340-8809E0F581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863" y="549275"/>
            <a:ext cx="3221743" cy="673609"/>
          </a:xfrm>
          <a:prstGeom prst="rect">
            <a:avLst/>
          </a:prstGeom>
        </p:spPr>
      </p:pic>
      <p:sp>
        <p:nvSpPr>
          <p:cNvPr id="3" name="Text Placeholder 2">
            <a:extLst>
              <a:ext uri="{FF2B5EF4-FFF2-40B4-BE49-F238E27FC236}">
                <a16:creationId xmlns:a16="http://schemas.microsoft.com/office/drawing/2014/main" id="{A83E1CB6-B084-4085-AF3B-86945D5650FE}"/>
              </a:ext>
            </a:extLst>
          </p:cNvPr>
          <p:cNvSpPr>
            <a:spLocks noGrp="1"/>
          </p:cNvSpPr>
          <p:nvPr>
            <p:ph type="body" sz="quarter" idx="10" hasCustomPrompt="1"/>
          </p:nvPr>
        </p:nvSpPr>
        <p:spPr>
          <a:xfrm>
            <a:off x="1247775" y="1986973"/>
            <a:ext cx="10069513" cy="571932"/>
          </a:xfrm>
          <a:prstGeom prst="rect">
            <a:avLst/>
          </a:prstGeom>
        </p:spPr>
        <p:txBody>
          <a:bodyPr/>
          <a:lstStyle>
            <a:lvl1pPr marL="0" indent="0">
              <a:buFontTx/>
              <a:buNone/>
              <a:defRPr sz="4000" b="1">
                <a:solidFill>
                  <a:schemeClr val="bg1"/>
                </a:solidFill>
                <a:latin typeface="+mn-lt"/>
              </a:defRPr>
            </a:lvl1pPr>
            <a:lvl2pPr marL="0" indent="0">
              <a:spcBef>
                <a:spcPts val="500"/>
              </a:spcBef>
              <a:buFontTx/>
              <a:buNone/>
              <a:defRPr sz="3000"/>
            </a:lvl2pPr>
            <a:lvl3pPr marL="0" indent="0">
              <a:spcBef>
                <a:spcPts val="600"/>
              </a:spcBef>
              <a:spcAft>
                <a:spcPts val="0"/>
              </a:spcAft>
              <a:buFontTx/>
              <a:buNone/>
              <a:defRPr/>
            </a:lvl3pPr>
            <a:lvl4pPr marL="0" indent="0">
              <a:buFontTx/>
              <a:buNone/>
              <a:defRPr sz="1200"/>
            </a:lvl4pPr>
            <a:lvl5pPr marL="216000" indent="-216000">
              <a:spcBef>
                <a:spcPts val="600"/>
              </a:spcBef>
              <a:defRPr/>
            </a:lvl5pPr>
          </a:lstStyle>
          <a:p>
            <a:pPr lvl="0"/>
            <a:r>
              <a:rPr lang="en-US"/>
              <a:t>Heading 1</a:t>
            </a:r>
          </a:p>
        </p:txBody>
      </p:sp>
      <p:sp>
        <p:nvSpPr>
          <p:cNvPr id="4" name="Text Placeholder 2">
            <a:extLst>
              <a:ext uri="{FF2B5EF4-FFF2-40B4-BE49-F238E27FC236}">
                <a16:creationId xmlns:a16="http://schemas.microsoft.com/office/drawing/2014/main" id="{B6A60A7E-24AD-59C7-DF76-8A566D3A6F24}"/>
              </a:ext>
            </a:extLst>
          </p:cNvPr>
          <p:cNvSpPr>
            <a:spLocks noGrp="1"/>
          </p:cNvSpPr>
          <p:nvPr>
            <p:ph type="body" sz="quarter" idx="11" hasCustomPrompt="1"/>
          </p:nvPr>
        </p:nvSpPr>
        <p:spPr>
          <a:xfrm>
            <a:off x="1247775" y="2715491"/>
            <a:ext cx="10069513" cy="350259"/>
          </a:xfrm>
          <a:prstGeom prst="rect">
            <a:avLst/>
          </a:prstGeom>
        </p:spPr>
        <p:txBody>
          <a:bodyPr/>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sz="2000">
                <a:solidFill>
                  <a:schemeClr val="bg1"/>
                </a:solidFill>
              </a:defRPr>
            </a:lvl3pPr>
            <a:lvl4pPr marL="0" indent="0">
              <a:buFontTx/>
              <a:buNone/>
              <a:defRPr sz="1200"/>
            </a:lvl4pPr>
            <a:lvl5pPr marL="216000" indent="-216000">
              <a:spcBef>
                <a:spcPts val="600"/>
              </a:spcBef>
              <a:defRPr/>
            </a:lvl5pPr>
          </a:lstStyle>
          <a:p>
            <a:pPr lvl="2"/>
            <a:r>
              <a:rPr lang="en-US"/>
              <a:t>Sub-heading</a:t>
            </a:r>
          </a:p>
        </p:txBody>
      </p:sp>
      <p:sp>
        <p:nvSpPr>
          <p:cNvPr id="5" name="Text Placeholder 2">
            <a:extLst>
              <a:ext uri="{FF2B5EF4-FFF2-40B4-BE49-F238E27FC236}">
                <a16:creationId xmlns:a16="http://schemas.microsoft.com/office/drawing/2014/main" id="{FE7954DF-9BCB-AFC4-2F56-FE7DDBD1DB7B}"/>
              </a:ext>
            </a:extLst>
          </p:cNvPr>
          <p:cNvSpPr>
            <a:spLocks noGrp="1"/>
          </p:cNvSpPr>
          <p:nvPr>
            <p:ph type="body" sz="quarter" idx="12" hasCustomPrompt="1"/>
          </p:nvPr>
        </p:nvSpPr>
        <p:spPr>
          <a:xfrm>
            <a:off x="1247775" y="5688011"/>
            <a:ext cx="10069513" cy="350259"/>
          </a:xfrm>
          <a:prstGeom prst="rect">
            <a:avLst/>
          </a:prstGeom>
        </p:spPr>
        <p:txBody>
          <a:bodyPr anchor="b"/>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b="1">
                <a:solidFill>
                  <a:schemeClr val="bg1"/>
                </a:solidFill>
              </a:defRPr>
            </a:lvl3pPr>
            <a:lvl4pPr marL="0" indent="0">
              <a:buFontTx/>
              <a:buNone/>
              <a:defRPr sz="1400">
                <a:solidFill>
                  <a:schemeClr val="bg1"/>
                </a:solidFill>
              </a:defRPr>
            </a:lvl4pPr>
            <a:lvl5pPr marL="216000" indent="-216000">
              <a:spcBef>
                <a:spcPts val="600"/>
              </a:spcBef>
              <a:defRPr/>
            </a:lvl5pPr>
          </a:lstStyle>
          <a:p>
            <a:pPr lvl="3"/>
            <a:r>
              <a:rPr lang="en-US"/>
              <a:t>Presenters</a:t>
            </a:r>
          </a:p>
          <a:p>
            <a:pPr lvl="3"/>
            <a:r>
              <a:rPr lang="en-US"/>
              <a:t>Date</a:t>
            </a:r>
          </a:p>
        </p:txBody>
      </p:sp>
    </p:spTree>
    <p:extLst>
      <p:ext uri="{BB962C8B-B14F-4D97-AF65-F5344CB8AC3E}">
        <p14:creationId xmlns:p14="http://schemas.microsoft.com/office/powerpoint/2010/main" val="1099568142"/>
      </p:ext>
    </p:extLst>
  </p:cSld>
  <p:clrMapOvr>
    <a:masterClrMapping/>
  </p:clrMapOvr>
  <p:extLst>
    <p:ext uri="{DCECCB84-F9BA-43D5-87BE-67443E8EF086}">
      <p15:sldGuideLst xmlns:p15="http://schemas.microsoft.com/office/powerpoint/2012/main">
        <p15:guide id="1" pos="84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B08941-29B0-0C94-BF76-21117074A36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picture containing pattern, fabric, art, black and white&#10;&#10;Description automatically generated">
            <a:extLst>
              <a:ext uri="{FF2B5EF4-FFF2-40B4-BE49-F238E27FC236}">
                <a16:creationId xmlns:a16="http://schemas.microsoft.com/office/drawing/2014/main" id="{ED0C8DBF-A4DC-B99F-C581-3EE3A2B46E7E}"/>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
        <p:nvSpPr>
          <p:cNvPr id="7" name="Rectangle 6">
            <a:extLst>
              <a:ext uri="{FF2B5EF4-FFF2-40B4-BE49-F238E27FC236}">
                <a16:creationId xmlns:a16="http://schemas.microsoft.com/office/drawing/2014/main" id="{A1C758A7-B43E-2831-D399-ECA1A410AAC6}"/>
              </a:ext>
            </a:extLst>
          </p:cNvPr>
          <p:cNvSpPr/>
          <p:nvPr userDrawn="1"/>
        </p:nvSpPr>
        <p:spPr>
          <a:xfrm>
            <a:off x="550863" y="549275"/>
            <a:ext cx="11090275" cy="574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A picture containing black, darkness&#10;&#10;Description automatically generated">
            <a:extLst>
              <a:ext uri="{FF2B5EF4-FFF2-40B4-BE49-F238E27FC236}">
                <a16:creationId xmlns:a16="http://schemas.microsoft.com/office/drawing/2014/main" id="{41F9729B-A8FF-1657-3116-D327EF2FD8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032" y="942975"/>
            <a:ext cx="3221743" cy="673609"/>
          </a:xfrm>
          <a:prstGeom prst="rect">
            <a:avLst/>
          </a:prstGeom>
        </p:spPr>
      </p:pic>
      <p:sp>
        <p:nvSpPr>
          <p:cNvPr id="3" name="Text Placeholder 2">
            <a:extLst>
              <a:ext uri="{FF2B5EF4-FFF2-40B4-BE49-F238E27FC236}">
                <a16:creationId xmlns:a16="http://schemas.microsoft.com/office/drawing/2014/main" id="{8272881F-D93E-7B62-89E3-CC7B4475658A}"/>
              </a:ext>
            </a:extLst>
          </p:cNvPr>
          <p:cNvSpPr>
            <a:spLocks noGrp="1"/>
          </p:cNvSpPr>
          <p:nvPr>
            <p:ph type="body" sz="quarter" idx="10" hasCustomPrompt="1"/>
          </p:nvPr>
        </p:nvSpPr>
        <p:spPr>
          <a:xfrm>
            <a:off x="1343026" y="1986973"/>
            <a:ext cx="6408738" cy="571932"/>
          </a:xfrm>
          <a:prstGeom prst="rect">
            <a:avLst/>
          </a:prstGeom>
        </p:spPr>
        <p:txBody>
          <a:bodyPr/>
          <a:lstStyle>
            <a:lvl1pPr marL="0" indent="0">
              <a:buFontTx/>
              <a:buNone/>
              <a:defRPr sz="4000" b="1">
                <a:solidFill>
                  <a:schemeClr val="bg2"/>
                </a:solidFill>
                <a:latin typeface="+mn-lt"/>
              </a:defRPr>
            </a:lvl1pPr>
            <a:lvl2pPr marL="0" indent="0">
              <a:spcBef>
                <a:spcPts val="500"/>
              </a:spcBef>
              <a:buFontTx/>
              <a:buNone/>
              <a:defRPr sz="3000"/>
            </a:lvl2pPr>
            <a:lvl3pPr marL="0" indent="0">
              <a:spcBef>
                <a:spcPts val="600"/>
              </a:spcBef>
              <a:spcAft>
                <a:spcPts val="0"/>
              </a:spcAft>
              <a:buFontTx/>
              <a:buNone/>
              <a:defRPr/>
            </a:lvl3pPr>
            <a:lvl4pPr marL="0" indent="0">
              <a:buFontTx/>
              <a:buNone/>
              <a:defRPr sz="1200"/>
            </a:lvl4pPr>
            <a:lvl5pPr marL="216000" indent="-216000">
              <a:spcBef>
                <a:spcPts val="600"/>
              </a:spcBef>
              <a:defRPr/>
            </a:lvl5pPr>
          </a:lstStyle>
          <a:p>
            <a:pPr lvl="0"/>
            <a:r>
              <a:rPr lang="en-US"/>
              <a:t>Heading 1</a:t>
            </a:r>
          </a:p>
        </p:txBody>
      </p:sp>
      <p:sp>
        <p:nvSpPr>
          <p:cNvPr id="4" name="Text Placeholder 2">
            <a:extLst>
              <a:ext uri="{FF2B5EF4-FFF2-40B4-BE49-F238E27FC236}">
                <a16:creationId xmlns:a16="http://schemas.microsoft.com/office/drawing/2014/main" id="{3AA430CA-82B4-EA1C-7488-FA4243B7A74F}"/>
              </a:ext>
            </a:extLst>
          </p:cNvPr>
          <p:cNvSpPr>
            <a:spLocks noGrp="1"/>
          </p:cNvSpPr>
          <p:nvPr>
            <p:ph type="body" sz="quarter" idx="11" hasCustomPrompt="1"/>
          </p:nvPr>
        </p:nvSpPr>
        <p:spPr>
          <a:xfrm>
            <a:off x="1343026" y="2687783"/>
            <a:ext cx="6408738" cy="350259"/>
          </a:xfrm>
          <a:prstGeom prst="rect">
            <a:avLst/>
          </a:prstGeom>
        </p:spPr>
        <p:txBody>
          <a:bodyPr/>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a:solidFill>
                  <a:schemeClr val="bg2"/>
                </a:solidFill>
              </a:defRPr>
            </a:lvl3pPr>
            <a:lvl4pPr marL="0" indent="0">
              <a:buFontTx/>
              <a:buNone/>
              <a:defRPr sz="1200"/>
            </a:lvl4pPr>
            <a:lvl5pPr marL="216000" indent="-216000">
              <a:spcBef>
                <a:spcPts val="600"/>
              </a:spcBef>
              <a:defRPr/>
            </a:lvl5pPr>
          </a:lstStyle>
          <a:p>
            <a:pPr lvl="2"/>
            <a:r>
              <a:rPr lang="en-US"/>
              <a:t>Sub-heading</a:t>
            </a:r>
          </a:p>
        </p:txBody>
      </p:sp>
      <p:sp>
        <p:nvSpPr>
          <p:cNvPr id="5" name="Text Placeholder 2">
            <a:extLst>
              <a:ext uri="{FF2B5EF4-FFF2-40B4-BE49-F238E27FC236}">
                <a16:creationId xmlns:a16="http://schemas.microsoft.com/office/drawing/2014/main" id="{12EBF6BF-FB42-36C0-E4E2-AE1C637625EE}"/>
              </a:ext>
            </a:extLst>
          </p:cNvPr>
          <p:cNvSpPr>
            <a:spLocks noGrp="1"/>
          </p:cNvSpPr>
          <p:nvPr>
            <p:ph type="body" sz="quarter" idx="12" hasCustomPrompt="1"/>
          </p:nvPr>
        </p:nvSpPr>
        <p:spPr>
          <a:xfrm>
            <a:off x="1343026" y="5259386"/>
            <a:ext cx="6408738" cy="350259"/>
          </a:xfrm>
          <a:prstGeom prst="rect">
            <a:avLst/>
          </a:prstGeom>
        </p:spPr>
        <p:txBody>
          <a:bodyPr anchor="b"/>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b="1">
                <a:solidFill>
                  <a:schemeClr val="bg1"/>
                </a:solidFill>
              </a:defRPr>
            </a:lvl3pPr>
            <a:lvl4pPr marL="0" indent="0">
              <a:buFontTx/>
              <a:buNone/>
              <a:defRPr sz="1400">
                <a:solidFill>
                  <a:schemeClr val="bg2"/>
                </a:solidFill>
              </a:defRPr>
            </a:lvl4pPr>
            <a:lvl5pPr marL="216000" indent="-216000">
              <a:spcBef>
                <a:spcPts val="600"/>
              </a:spcBef>
              <a:defRPr/>
            </a:lvl5pPr>
          </a:lstStyle>
          <a:p>
            <a:pPr lvl="3"/>
            <a:r>
              <a:rPr lang="en-US"/>
              <a:t>Presenters</a:t>
            </a:r>
          </a:p>
          <a:p>
            <a:pPr lvl="3"/>
            <a:r>
              <a:rPr lang="en-US"/>
              <a:t>Date</a:t>
            </a:r>
          </a:p>
        </p:txBody>
      </p:sp>
    </p:spTree>
    <p:extLst>
      <p:ext uri="{BB962C8B-B14F-4D97-AF65-F5344CB8AC3E}">
        <p14:creationId xmlns:p14="http://schemas.microsoft.com/office/powerpoint/2010/main" val="51824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3">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5C165C-F51B-A40E-A837-FB29D8314411}"/>
              </a:ext>
            </a:extLst>
          </p:cNvPr>
          <p:cNvSpPr>
            <a:spLocks noGrp="1"/>
          </p:cNvSpPr>
          <p:nvPr>
            <p:ph type="body" sz="quarter" idx="10" hasCustomPrompt="1"/>
          </p:nvPr>
        </p:nvSpPr>
        <p:spPr>
          <a:xfrm>
            <a:off x="6829425" y="1409700"/>
            <a:ext cx="4487863" cy="1149205"/>
          </a:xfrm>
          <a:prstGeom prst="rect">
            <a:avLst/>
          </a:prstGeom>
        </p:spPr>
        <p:txBody>
          <a:bodyPr anchor="b"/>
          <a:lstStyle>
            <a:lvl1pPr marL="0" indent="0">
              <a:buFontTx/>
              <a:buNone/>
              <a:defRPr sz="4000" b="1">
                <a:solidFill>
                  <a:schemeClr val="bg2"/>
                </a:solidFill>
                <a:latin typeface="+mn-lt"/>
              </a:defRPr>
            </a:lvl1pPr>
            <a:lvl2pPr marL="0" indent="0">
              <a:spcBef>
                <a:spcPts val="500"/>
              </a:spcBef>
              <a:buFontTx/>
              <a:buNone/>
              <a:defRPr sz="3000"/>
            </a:lvl2pPr>
            <a:lvl3pPr marL="0" indent="0">
              <a:spcBef>
                <a:spcPts val="600"/>
              </a:spcBef>
              <a:spcAft>
                <a:spcPts val="0"/>
              </a:spcAft>
              <a:buFontTx/>
              <a:buNone/>
              <a:defRPr/>
            </a:lvl3pPr>
            <a:lvl4pPr marL="0" indent="0">
              <a:buFontTx/>
              <a:buNone/>
              <a:defRPr sz="1200"/>
            </a:lvl4pPr>
            <a:lvl5pPr marL="216000" indent="-216000">
              <a:spcBef>
                <a:spcPts val="600"/>
              </a:spcBef>
              <a:defRPr/>
            </a:lvl5pPr>
          </a:lstStyle>
          <a:p>
            <a:pPr lvl="0"/>
            <a:r>
              <a:rPr lang="en-US"/>
              <a:t>Heading 1</a:t>
            </a:r>
          </a:p>
        </p:txBody>
      </p:sp>
      <p:sp>
        <p:nvSpPr>
          <p:cNvPr id="4" name="Text Placeholder 2">
            <a:extLst>
              <a:ext uri="{FF2B5EF4-FFF2-40B4-BE49-F238E27FC236}">
                <a16:creationId xmlns:a16="http://schemas.microsoft.com/office/drawing/2014/main" id="{45E523F5-16AB-D896-C2B2-A40FC9591A87}"/>
              </a:ext>
            </a:extLst>
          </p:cNvPr>
          <p:cNvSpPr>
            <a:spLocks noGrp="1"/>
          </p:cNvSpPr>
          <p:nvPr>
            <p:ph type="body" sz="quarter" idx="11" hasCustomPrompt="1"/>
          </p:nvPr>
        </p:nvSpPr>
        <p:spPr>
          <a:xfrm>
            <a:off x="6829425" y="2636983"/>
            <a:ext cx="4487863" cy="350259"/>
          </a:xfrm>
          <a:prstGeom prst="rect">
            <a:avLst/>
          </a:prstGeom>
        </p:spPr>
        <p:txBody>
          <a:bodyPr/>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a:solidFill>
                  <a:schemeClr val="bg2"/>
                </a:solidFill>
              </a:defRPr>
            </a:lvl3pPr>
            <a:lvl4pPr marL="0" indent="0">
              <a:buFontTx/>
              <a:buNone/>
              <a:defRPr sz="1200"/>
            </a:lvl4pPr>
            <a:lvl5pPr marL="216000" indent="-216000">
              <a:spcBef>
                <a:spcPts val="600"/>
              </a:spcBef>
              <a:defRPr/>
            </a:lvl5pPr>
          </a:lstStyle>
          <a:p>
            <a:pPr lvl="2"/>
            <a:r>
              <a:rPr lang="en-US"/>
              <a:t>Sub-heading</a:t>
            </a:r>
          </a:p>
        </p:txBody>
      </p:sp>
      <p:sp>
        <p:nvSpPr>
          <p:cNvPr id="5" name="Text Placeholder 2">
            <a:extLst>
              <a:ext uri="{FF2B5EF4-FFF2-40B4-BE49-F238E27FC236}">
                <a16:creationId xmlns:a16="http://schemas.microsoft.com/office/drawing/2014/main" id="{49A9AD96-AD07-73C0-B5EC-DD769C0CC2A0}"/>
              </a:ext>
            </a:extLst>
          </p:cNvPr>
          <p:cNvSpPr>
            <a:spLocks noGrp="1"/>
          </p:cNvSpPr>
          <p:nvPr>
            <p:ph type="body" sz="quarter" idx="12" hasCustomPrompt="1"/>
          </p:nvPr>
        </p:nvSpPr>
        <p:spPr>
          <a:xfrm>
            <a:off x="6829425" y="5697536"/>
            <a:ext cx="4487863" cy="350259"/>
          </a:xfrm>
          <a:prstGeom prst="rect">
            <a:avLst/>
          </a:prstGeom>
        </p:spPr>
        <p:txBody>
          <a:bodyPr anchor="b"/>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b="1">
                <a:solidFill>
                  <a:schemeClr val="bg1"/>
                </a:solidFill>
              </a:defRPr>
            </a:lvl3pPr>
            <a:lvl4pPr marL="0" indent="0">
              <a:buFontTx/>
              <a:buNone/>
              <a:defRPr sz="1200">
                <a:solidFill>
                  <a:schemeClr val="bg2"/>
                </a:solidFill>
              </a:defRPr>
            </a:lvl4pPr>
            <a:lvl5pPr marL="216000" indent="-216000">
              <a:spcBef>
                <a:spcPts val="600"/>
              </a:spcBef>
              <a:defRPr/>
            </a:lvl5pPr>
          </a:lstStyle>
          <a:p>
            <a:pPr lvl="3"/>
            <a:r>
              <a:rPr lang="en-US"/>
              <a:t>Presenters</a:t>
            </a:r>
          </a:p>
          <a:p>
            <a:pPr lvl="3"/>
            <a:r>
              <a:rPr lang="en-US"/>
              <a:t>Date</a:t>
            </a:r>
          </a:p>
        </p:txBody>
      </p:sp>
      <p:sp>
        <p:nvSpPr>
          <p:cNvPr id="2" name="Rectangle 1">
            <a:extLst>
              <a:ext uri="{FF2B5EF4-FFF2-40B4-BE49-F238E27FC236}">
                <a16:creationId xmlns:a16="http://schemas.microsoft.com/office/drawing/2014/main" id="{C0F11F6A-BB1C-05C1-2B18-6D8F6E11A8E6}"/>
              </a:ext>
            </a:extLst>
          </p:cNvPr>
          <p:cNvSpPr/>
          <p:nvPr userDrawn="1"/>
        </p:nvSpPr>
        <p:spPr>
          <a:xfrm>
            <a:off x="0" y="0"/>
            <a:ext cx="584394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24BF8C4E-1B4D-13E5-7498-E876500803AE}"/>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rcRect l="26040" r="26040"/>
          <a:stretch/>
        </p:blipFill>
        <p:spPr>
          <a:xfrm>
            <a:off x="0" y="1784"/>
            <a:ext cx="5843948" cy="6856215"/>
          </a:xfrm>
          <a:prstGeom prst="rect">
            <a:avLst/>
          </a:prstGeom>
        </p:spPr>
      </p:pic>
      <p:pic>
        <p:nvPicPr>
          <p:cNvPr id="7" name="Picture 6" descr="A picture containing black, darkness&#10;&#10;Description automatically generated">
            <a:extLst>
              <a:ext uri="{FF2B5EF4-FFF2-40B4-BE49-F238E27FC236}">
                <a16:creationId xmlns:a16="http://schemas.microsoft.com/office/drawing/2014/main" id="{E8FF36BD-7A14-FA0C-9FFF-5E3DAF84C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3952" y="549275"/>
            <a:ext cx="3221743" cy="673609"/>
          </a:xfrm>
          <a:prstGeom prst="rect">
            <a:avLst/>
          </a:prstGeom>
        </p:spPr>
      </p:pic>
    </p:spTree>
    <p:extLst>
      <p:ext uri="{BB962C8B-B14F-4D97-AF65-F5344CB8AC3E}">
        <p14:creationId xmlns:p14="http://schemas.microsoft.com/office/powerpoint/2010/main" val="3607014917"/>
      </p:ext>
    </p:extLst>
  </p:cSld>
  <p:clrMapOvr>
    <a:masterClrMapping/>
  </p:clrMapOvr>
  <p:extLst>
    <p:ext uri="{DCECCB84-F9BA-43D5-87BE-67443E8EF086}">
      <p15:sldGuideLst xmlns:p15="http://schemas.microsoft.com/office/powerpoint/2012/main">
        <p15:guide id="1" pos="43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5580BE-55A1-4A72-AF07-2809CE462D8D}"/>
              </a:ext>
            </a:extLst>
          </p:cNvPr>
          <p:cNvSpPr>
            <a:spLocks noGrp="1"/>
          </p:cNvSpPr>
          <p:nvPr>
            <p:ph type="body" sz="quarter" idx="10" hasCustomPrompt="1"/>
          </p:nvPr>
        </p:nvSpPr>
        <p:spPr>
          <a:xfrm>
            <a:off x="1247776" y="1986972"/>
            <a:ext cx="2903538" cy="1125683"/>
          </a:xfrm>
          <a:prstGeom prst="rect">
            <a:avLst/>
          </a:prstGeom>
        </p:spPr>
        <p:txBody>
          <a:bodyPr/>
          <a:lstStyle>
            <a:lvl1pPr marL="0" indent="0">
              <a:buFontTx/>
              <a:buNone/>
              <a:defRPr sz="4000" b="1">
                <a:solidFill>
                  <a:schemeClr val="bg1"/>
                </a:solidFill>
                <a:latin typeface="+mn-lt"/>
              </a:defRPr>
            </a:lvl1pPr>
            <a:lvl2pPr marL="0" indent="0">
              <a:spcBef>
                <a:spcPts val="500"/>
              </a:spcBef>
              <a:buFontTx/>
              <a:buNone/>
              <a:defRPr sz="3000"/>
            </a:lvl2pPr>
            <a:lvl3pPr marL="0" indent="0">
              <a:spcBef>
                <a:spcPts val="600"/>
              </a:spcBef>
              <a:spcAft>
                <a:spcPts val="0"/>
              </a:spcAft>
              <a:buFontTx/>
              <a:buNone/>
              <a:defRPr/>
            </a:lvl3pPr>
            <a:lvl4pPr marL="0" indent="0">
              <a:buFontTx/>
              <a:buNone/>
              <a:defRPr sz="1200"/>
            </a:lvl4pPr>
            <a:lvl5pPr marL="216000" indent="-216000">
              <a:spcBef>
                <a:spcPts val="600"/>
              </a:spcBef>
              <a:defRPr/>
            </a:lvl5pPr>
          </a:lstStyle>
          <a:p>
            <a:pPr lvl="0"/>
            <a:r>
              <a:rPr lang="en-US"/>
              <a:t>Heading 1 goes here</a:t>
            </a:r>
          </a:p>
        </p:txBody>
      </p:sp>
      <p:sp>
        <p:nvSpPr>
          <p:cNvPr id="4" name="Text Placeholder 2">
            <a:extLst>
              <a:ext uri="{FF2B5EF4-FFF2-40B4-BE49-F238E27FC236}">
                <a16:creationId xmlns:a16="http://schemas.microsoft.com/office/drawing/2014/main" id="{C44A6824-6BAE-F2FB-A0EA-F50636DB29F5}"/>
              </a:ext>
            </a:extLst>
          </p:cNvPr>
          <p:cNvSpPr>
            <a:spLocks noGrp="1"/>
          </p:cNvSpPr>
          <p:nvPr>
            <p:ph type="body" sz="quarter" idx="11" hasCustomPrompt="1"/>
          </p:nvPr>
        </p:nvSpPr>
        <p:spPr>
          <a:xfrm>
            <a:off x="1247775" y="3320834"/>
            <a:ext cx="2903539" cy="350259"/>
          </a:xfrm>
          <a:prstGeom prst="rect">
            <a:avLst/>
          </a:prstGeom>
        </p:spPr>
        <p:txBody>
          <a:bodyPr/>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sz="2000">
                <a:solidFill>
                  <a:schemeClr val="bg1"/>
                </a:solidFill>
              </a:defRPr>
            </a:lvl3pPr>
            <a:lvl4pPr marL="0" indent="0">
              <a:buFontTx/>
              <a:buNone/>
              <a:defRPr sz="1200"/>
            </a:lvl4pPr>
            <a:lvl5pPr marL="216000" indent="-216000">
              <a:spcBef>
                <a:spcPts val="600"/>
              </a:spcBef>
              <a:defRPr/>
            </a:lvl5pPr>
          </a:lstStyle>
          <a:p>
            <a:pPr lvl="2"/>
            <a:r>
              <a:rPr lang="en-US"/>
              <a:t>Sub-heading</a:t>
            </a:r>
          </a:p>
        </p:txBody>
      </p:sp>
      <p:sp>
        <p:nvSpPr>
          <p:cNvPr id="5" name="Text Placeholder 2">
            <a:extLst>
              <a:ext uri="{FF2B5EF4-FFF2-40B4-BE49-F238E27FC236}">
                <a16:creationId xmlns:a16="http://schemas.microsoft.com/office/drawing/2014/main" id="{2C47D3BD-9612-9304-51FC-AC501CFAD9C7}"/>
              </a:ext>
            </a:extLst>
          </p:cNvPr>
          <p:cNvSpPr>
            <a:spLocks noGrp="1"/>
          </p:cNvSpPr>
          <p:nvPr>
            <p:ph type="body" sz="quarter" idx="12" hasCustomPrompt="1"/>
          </p:nvPr>
        </p:nvSpPr>
        <p:spPr>
          <a:xfrm>
            <a:off x="1247775" y="5504873"/>
            <a:ext cx="2903539" cy="533397"/>
          </a:xfrm>
          <a:prstGeom prst="rect">
            <a:avLst/>
          </a:prstGeom>
        </p:spPr>
        <p:txBody>
          <a:bodyPr anchor="b"/>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b="1">
                <a:solidFill>
                  <a:schemeClr val="bg1"/>
                </a:solidFill>
              </a:defRPr>
            </a:lvl3pPr>
            <a:lvl4pPr marL="0" indent="0">
              <a:buFontTx/>
              <a:buNone/>
              <a:defRPr sz="1400">
                <a:solidFill>
                  <a:schemeClr val="bg1"/>
                </a:solidFill>
              </a:defRPr>
            </a:lvl4pPr>
            <a:lvl5pPr marL="216000" indent="-216000">
              <a:spcBef>
                <a:spcPts val="600"/>
              </a:spcBef>
              <a:defRPr/>
            </a:lvl5pPr>
          </a:lstStyle>
          <a:p>
            <a:pPr lvl="3"/>
            <a:r>
              <a:rPr lang="en-US"/>
              <a:t>Presenters</a:t>
            </a:r>
          </a:p>
          <a:p>
            <a:pPr lvl="3"/>
            <a:r>
              <a:rPr lang="en-US"/>
              <a:t>Date</a:t>
            </a:r>
          </a:p>
        </p:txBody>
      </p:sp>
    </p:spTree>
    <p:extLst>
      <p:ext uri="{BB962C8B-B14F-4D97-AF65-F5344CB8AC3E}">
        <p14:creationId xmlns:p14="http://schemas.microsoft.com/office/powerpoint/2010/main" val="1307243009"/>
      </p:ext>
    </p:extLst>
  </p:cSld>
  <p:clrMapOvr>
    <a:masterClrMapping/>
  </p:clrMapOvr>
  <p:extLst>
    <p:ext uri="{DCECCB84-F9BA-43D5-87BE-67443E8EF086}">
      <p15:sldGuideLst xmlns:p15="http://schemas.microsoft.com/office/powerpoint/2012/main">
        <p15:guide id="1" pos="84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ment of Country">
    <p:bg>
      <p:bgPr>
        <a:solidFill>
          <a:schemeClr val="bg2"/>
        </a:solidFill>
        <a:effectLst/>
      </p:bgPr>
    </p:bg>
    <p:spTree>
      <p:nvGrpSpPr>
        <p:cNvPr id="1" name=""/>
        <p:cNvGrpSpPr/>
        <p:nvPr/>
      </p:nvGrpSpPr>
      <p:grpSpPr>
        <a:xfrm>
          <a:off x="0" y="0"/>
          <a:ext cx="0" cy="0"/>
          <a:chOff x="0" y="0"/>
          <a:chExt cx="0" cy="0"/>
        </a:xfrm>
      </p:grpSpPr>
      <p:pic>
        <p:nvPicPr>
          <p:cNvPr id="3" name="Picture 2" descr="A picture containing circle, art, pattern, fractal art&#10;&#10;Description automatically generated">
            <a:extLst>
              <a:ext uri="{FF2B5EF4-FFF2-40B4-BE49-F238E27FC236}">
                <a16:creationId xmlns:a16="http://schemas.microsoft.com/office/drawing/2014/main" id="{39A1315B-8D09-05D5-ED98-D7C20ED5D2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3495" y="2237320"/>
            <a:ext cx="1901956" cy="1789180"/>
          </a:xfrm>
          <a:prstGeom prst="rect">
            <a:avLst/>
          </a:prstGeom>
        </p:spPr>
      </p:pic>
      <p:sp>
        <p:nvSpPr>
          <p:cNvPr id="4" name="TextBox 3">
            <a:extLst>
              <a:ext uri="{FF2B5EF4-FFF2-40B4-BE49-F238E27FC236}">
                <a16:creationId xmlns:a16="http://schemas.microsoft.com/office/drawing/2014/main" id="{22DC62B1-AB9C-E7AB-E416-0407176DFB1D}"/>
              </a:ext>
            </a:extLst>
          </p:cNvPr>
          <p:cNvSpPr txBox="1"/>
          <p:nvPr userDrawn="1"/>
        </p:nvSpPr>
        <p:spPr>
          <a:xfrm>
            <a:off x="4858328" y="2762578"/>
            <a:ext cx="5467928" cy="738664"/>
          </a:xfrm>
          <a:prstGeom prst="rect">
            <a:avLst/>
          </a:prstGeom>
          <a:noFill/>
        </p:spPr>
        <p:txBody>
          <a:bodyPr wrap="square" rtlCol="0">
            <a:spAutoFit/>
          </a:bodyPr>
          <a:lstStyle/>
          <a:p>
            <a:r>
              <a:rPr lang="en-AU" sz="1400">
                <a:solidFill>
                  <a:schemeClr val="bg1"/>
                </a:solidFill>
              </a:rPr>
              <a:t>We acknowledge the Traditional Owners of Country throughout Australia and recognise their continuing connection to land, waters and culture. We pay our respects to their Elders past and present.</a:t>
            </a:r>
          </a:p>
        </p:txBody>
      </p:sp>
      <p:cxnSp>
        <p:nvCxnSpPr>
          <p:cNvPr id="2" name="Straight Connector 1">
            <a:extLst>
              <a:ext uri="{FF2B5EF4-FFF2-40B4-BE49-F238E27FC236}">
                <a16:creationId xmlns:a16="http://schemas.microsoft.com/office/drawing/2014/main" id="{EC83CA86-9B07-9A88-8200-8113C4AF8D45}"/>
              </a:ext>
            </a:extLst>
          </p:cNvPr>
          <p:cNvCxnSpPr/>
          <p:nvPr userDrawn="1"/>
        </p:nvCxnSpPr>
        <p:spPr>
          <a:xfrm>
            <a:off x="0" y="6291833"/>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pattern, fabric, art, black and white&#10;&#10;Description automatically generated">
            <a:extLst>
              <a:ext uri="{FF2B5EF4-FFF2-40B4-BE49-F238E27FC236}">
                <a16:creationId xmlns:a16="http://schemas.microsoft.com/office/drawing/2014/main" id="{9944B1D0-BB1F-9140-4F92-D37613F192D7}"/>
              </a:ext>
            </a:extLst>
          </p:cNvPr>
          <p:cNvPicPr>
            <a:picLocks noChangeAspect="1"/>
          </p:cNvPicPr>
          <p:nvPr userDrawn="1"/>
        </p:nvPicPr>
        <p:blipFill rotWithShape="1">
          <a:blip r:embed="rId3">
            <a:alphaModFix amt="50000"/>
            <a:extLst>
              <a:ext uri="{28A0092B-C50C-407E-A947-70E740481C1C}">
                <a14:useLocalDpi xmlns:a14="http://schemas.microsoft.com/office/drawing/2010/main" val="0"/>
              </a:ext>
            </a:extLst>
          </a:blip>
          <a:srcRect t="92013"/>
          <a:stretch/>
        </p:blipFill>
        <p:spPr>
          <a:xfrm>
            <a:off x="0" y="6310510"/>
            <a:ext cx="12192000" cy="547490"/>
          </a:xfrm>
          <a:prstGeom prst="rect">
            <a:avLst/>
          </a:prstGeom>
        </p:spPr>
      </p:pic>
    </p:spTree>
    <p:extLst>
      <p:ext uri="{BB962C8B-B14F-4D97-AF65-F5344CB8AC3E}">
        <p14:creationId xmlns:p14="http://schemas.microsoft.com/office/powerpoint/2010/main" val="315974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886D8B-2F90-49D6-602A-8C85B7E10FB0}"/>
              </a:ext>
            </a:extLst>
          </p:cNvPr>
          <p:cNvSpPr>
            <a:spLocks noGrp="1"/>
          </p:cNvSpPr>
          <p:nvPr>
            <p:ph type="body" sz="quarter" idx="10" hasCustomPrompt="1"/>
          </p:nvPr>
        </p:nvSpPr>
        <p:spPr>
          <a:xfrm>
            <a:off x="781050" y="1986973"/>
            <a:ext cx="10069513" cy="571932"/>
          </a:xfrm>
          <a:prstGeom prst="rect">
            <a:avLst/>
          </a:prstGeom>
        </p:spPr>
        <p:txBody>
          <a:bodyPr/>
          <a:lstStyle>
            <a:lvl1pPr marL="0" indent="0">
              <a:buFontTx/>
              <a:buNone/>
              <a:defRPr sz="4000">
                <a:solidFill>
                  <a:schemeClr val="bg1"/>
                </a:solidFill>
                <a:latin typeface="+mj-lt"/>
              </a:defRPr>
            </a:lvl1pPr>
            <a:lvl2pPr marL="0" indent="0">
              <a:spcBef>
                <a:spcPts val="500"/>
              </a:spcBef>
              <a:buFontTx/>
              <a:buNone/>
              <a:defRPr sz="3000"/>
            </a:lvl2pPr>
            <a:lvl3pPr marL="0" indent="0">
              <a:spcBef>
                <a:spcPts val="600"/>
              </a:spcBef>
              <a:spcAft>
                <a:spcPts val="0"/>
              </a:spcAft>
              <a:buFontTx/>
              <a:buNone/>
              <a:defRPr/>
            </a:lvl3pPr>
            <a:lvl4pPr marL="0" indent="0">
              <a:buFontTx/>
              <a:buNone/>
              <a:defRPr sz="1200"/>
            </a:lvl4pPr>
            <a:lvl5pPr marL="216000" indent="-216000">
              <a:spcBef>
                <a:spcPts val="600"/>
              </a:spcBef>
              <a:defRPr/>
            </a:lvl5pPr>
          </a:lstStyle>
          <a:p>
            <a:pPr lvl="0"/>
            <a:r>
              <a:rPr lang="en-US"/>
              <a:t>Heading 1</a:t>
            </a:r>
          </a:p>
        </p:txBody>
      </p:sp>
      <p:sp>
        <p:nvSpPr>
          <p:cNvPr id="4" name="Text Placeholder 2">
            <a:extLst>
              <a:ext uri="{FF2B5EF4-FFF2-40B4-BE49-F238E27FC236}">
                <a16:creationId xmlns:a16="http://schemas.microsoft.com/office/drawing/2014/main" id="{5237792E-7A5F-6BA2-6846-29B404071F4A}"/>
              </a:ext>
            </a:extLst>
          </p:cNvPr>
          <p:cNvSpPr>
            <a:spLocks noGrp="1"/>
          </p:cNvSpPr>
          <p:nvPr>
            <p:ph type="body" sz="quarter" idx="11" hasCustomPrompt="1"/>
          </p:nvPr>
        </p:nvSpPr>
        <p:spPr>
          <a:xfrm>
            <a:off x="781050" y="2715491"/>
            <a:ext cx="10069513" cy="350259"/>
          </a:xfrm>
          <a:prstGeom prst="rect">
            <a:avLst/>
          </a:prstGeom>
        </p:spPr>
        <p:txBody>
          <a:bodyPr/>
          <a:lstStyle>
            <a:lvl1pPr marL="0" indent="0">
              <a:buFontTx/>
              <a:buNone/>
              <a:defRPr sz="4000">
                <a:solidFill>
                  <a:schemeClr val="bg1"/>
                </a:solidFill>
                <a:latin typeface="+mj-lt"/>
              </a:defRPr>
            </a:lvl1pPr>
            <a:lvl2pPr marL="0" indent="0">
              <a:spcBef>
                <a:spcPts val="500"/>
              </a:spcBef>
              <a:buFontTx/>
              <a:buNone/>
              <a:defRPr sz="3000">
                <a:solidFill>
                  <a:schemeClr val="bg1"/>
                </a:solidFill>
              </a:defRPr>
            </a:lvl2pPr>
            <a:lvl3pPr marL="0" indent="0">
              <a:spcBef>
                <a:spcPts val="600"/>
              </a:spcBef>
              <a:spcAft>
                <a:spcPts val="0"/>
              </a:spcAft>
              <a:buFontTx/>
              <a:buNone/>
              <a:defRPr sz="2000">
                <a:solidFill>
                  <a:schemeClr val="bg1"/>
                </a:solidFill>
              </a:defRPr>
            </a:lvl3pPr>
            <a:lvl4pPr marL="0" indent="0">
              <a:buFontTx/>
              <a:buNone/>
              <a:defRPr sz="1200"/>
            </a:lvl4pPr>
            <a:lvl5pPr marL="216000" indent="-216000">
              <a:spcBef>
                <a:spcPts val="600"/>
              </a:spcBef>
              <a:defRPr/>
            </a:lvl5pPr>
          </a:lstStyle>
          <a:p>
            <a:pPr lvl="2"/>
            <a:r>
              <a:rPr lang="en-US"/>
              <a:t>Sub-heading</a:t>
            </a:r>
          </a:p>
        </p:txBody>
      </p:sp>
      <p:cxnSp>
        <p:nvCxnSpPr>
          <p:cNvPr id="5" name="Straight Connector 4">
            <a:extLst>
              <a:ext uri="{FF2B5EF4-FFF2-40B4-BE49-F238E27FC236}">
                <a16:creationId xmlns:a16="http://schemas.microsoft.com/office/drawing/2014/main" id="{60465E5C-6C5E-EA80-8733-9970974EA532}"/>
              </a:ext>
            </a:extLst>
          </p:cNvPr>
          <p:cNvCxnSpPr/>
          <p:nvPr userDrawn="1"/>
        </p:nvCxnSpPr>
        <p:spPr>
          <a:xfrm>
            <a:off x="0" y="6336146"/>
            <a:ext cx="12192000"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28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9F53-5EB7-3348-5714-27ADDB73BC0B}"/>
              </a:ext>
            </a:extLst>
          </p:cNvPr>
          <p:cNvSpPr>
            <a:spLocks noGrp="1"/>
          </p:cNvSpPr>
          <p:nvPr>
            <p:ph type="title"/>
          </p:nvPr>
        </p:nvSpPr>
        <p:spPr>
          <a:xfrm>
            <a:off x="838200" y="784226"/>
            <a:ext cx="10515600" cy="663574"/>
          </a:xfrm>
          <a:prstGeom prst="rect">
            <a:avLst/>
          </a:prstGeom>
        </p:spPr>
        <p:txBody>
          <a:bodyPr/>
          <a:lstStyle>
            <a:lvl1pPr>
              <a:defRPr b="1">
                <a:solidFill>
                  <a:schemeClr val="bg2"/>
                </a:solidFill>
                <a:latin typeface="+mn-lt"/>
              </a:defRPr>
            </a:lvl1pPr>
          </a:lstStyle>
          <a:p>
            <a:r>
              <a:rPr lang="en-US"/>
              <a:t>Click to edit Master title style</a:t>
            </a:r>
            <a:endParaRPr lang="en-AU"/>
          </a:p>
        </p:txBody>
      </p:sp>
      <p:cxnSp>
        <p:nvCxnSpPr>
          <p:cNvPr id="4" name="Straight Connector 3">
            <a:extLst>
              <a:ext uri="{FF2B5EF4-FFF2-40B4-BE49-F238E27FC236}">
                <a16:creationId xmlns:a16="http://schemas.microsoft.com/office/drawing/2014/main" id="{35977427-1E89-EBC7-3A90-F19184491536}"/>
              </a:ext>
            </a:extLst>
          </p:cNvPr>
          <p:cNvCxnSpPr/>
          <p:nvPr userDrawn="1"/>
        </p:nvCxnSpPr>
        <p:spPr>
          <a:xfrm>
            <a:off x="911225" y="6127750"/>
            <a:ext cx="1040606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BE8794D-75D8-B259-F5D1-F536BBFD4E91}"/>
              </a:ext>
            </a:extLst>
          </p:cNvPr>
          <p:cNvSpPr>
            <a:spLocks noGrp="1"/>
          </p:cNvSpPr>
          <p:nvPr>
            <p:ph sz="quarter" idx="10" hasCustomPrompt="1"/>
          </p:nvPr>
        </p:nvSpPr>
        <p:spPr>
          <a:xfrm>
            <a:off x="911225" y="1797050"/>
            <a:ext cx="5005388" cy="3803650"/>
          </a:xfrm>
          <a:prstGeom prst="rect">
            <a:avLst/>
          </a:prstGeom>
        </p:spPr>
        <p:txBody>
          <a:bodyPr/>
          <a:lstStyle>
            <a:lvl1pPr marL="0" indent="0">
              <a:spcAft>
                <a:spcPts val="600"/>
              </a:spcAft>
              <a:buFontTx/>
              <a:buNone/>
              <a:defRPr sz="2000"/>
            </a:lvl1pPr>
            <a:lvl2pPr marL="216000" indent="-216000">
              <a:spcBef>
                <a:spcPts val="600"/>
              </a:spcBef>
              <a:defRPr sz="2000"/>
            </a:lvl2pPr>
          </a:lstStyle>
          <a:p>
            <a:pPr lvl="0"/>
            <a:r>
              <a:rPr lang="en-US"/>
              <a:t>Content</a:t>
            </a:r>
          </a:p>
          <a:p>
            <a:pPr lvl="1"/>
            <a:r>
              <a:rPr lang="en-US"/>
              <a:t>Second level</a:t>
            </a:r>
          </a:p>
        </p:txBody>
      </p:sp>
      <p:sp>
        <p:nvSpPr>
          <p:cNvPr id="9" name="Content Placeholder 5">
            <a:extLst>
              <a:ext uri="{FF2B5EF4-FFF2-40B4-BE49-F238E27FC236}">
                <a16:creationId xmlns:a16="http://schemas.microsoft.com/office/drawing/2014/main" id="{21A5EF63-765C-C2D4-428A-6755D9DCE8C8}"/>
              </a:ext>
            </a:extLst>
          </p:cNvPr>
          <p:cNvSpPr>
            <a:spLocks noGrp="1"/>
          </p:cNvSpPr>
          <p:nvPr>
            <p:ph sz="quarter" idx="11" hasCustomPrompt="1"/>
          </p:nvPr>
        </p:nvSpPr>
        <p:spPr>
          <a:xfrm>
            <a:off x="6348412" y="1797050"/>
            <a:ext cx="5005388" cy="3803650"/>
          </a:xfrm>
          <a:prstGeom prst="rect">
            <a:avLst/>
          </a:prstGeom>
        </p:spPr>
        <p:txBody>
          <a:bodyPr/>
          <a:lstStyle>
            <a:lvl1pPr marL="0" indent="0">
              <a:spcAft>
                <a:spcPts val="600"/>
              </a:spcAft>
              <a:buFontTx/>
              <a:buNone/>
              <a:defRPr sz="2000"/>
            </a:lvl1pPr>
            <a:lvl2pPr marL="216000" indent="-216000">
              <a:spcBef>
                <a:spcPts val="600"/>
              </a:spcBef>
              <a:defRPr sz="2000"/>
            </a:lvl2pPr>
          </a:lstStyle>
          <a:p>
            <a:pPr lvl="0"/>
            <a:r>
              <a:rPr lang="en-US"/>
              <a:t>Content</a:t>
            </a:r>
          </a:p>
          <a:p>
            <a:pPr lvl="1"/>
            <a:r>
              <a:rPr lang="en-US"/>
              <a:t>Second level</a:t>
            </a:r>
          </a:p>
        </p:txBody>
      </p:sp>
    </p:spTree>
    <p:extLst>
      <p:ext uri="{BB962C8B-B14F-4D97-AF65-F5344CB8AC3E}">
        <p14:creationId xmlns:p14="http://schemas.microsoft.com/office/powerpoint/2010/main" val="17973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solid">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1EA01FE-D9CF-DB90-4468-E0E06E869B1C}"/>
              </a:ext>
            </a:extLst>
          </p:cNvPr>
          <p:cNvCxnSpPr/>
          <p:nvPr userDrawn="1"/>
        </p:nvCxnSpPr>
        <p:spPr>
          <a:xfrm>
            <a:off x="0" y="6291833"/>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pattern, fabric, art, black and white&#10;&#10;Description automatically generated">
            <a:extLst>
              <a:ext uri="{FF2B5EF4-FFF2-40B4-BE49-F238E27FC236}">
                <a16:creationId xmlns:a16="http://schemas.microsoft.com/office/drawing/2014/main" id="{F01A7637-11CD-2F24-5C4D-C5CDE2DCA0D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92013"/>
          <a:stretch/>
        </p:blipFill>
        <p:spPr>
          <a:xfrm>
            <a:off x="0" y="6310510"/>
            <a:ext cx="12192000" cy="547490"/>
          </a:xfrm>
          <a:prstGeom prst="rect">
            <a:avLst/>
          </a:prstGeom>
        </p:spPr>
      </p:pic>
    </p:spTree>
    <p:extLst>
      <p:ext uri="{BB962C8B-B14F-4D97-AF65-F5344CB8AC3E}">
        <p14:creationId xmlns:p14="http://schemas.microsoft.com/office/powerpoint/2010/main" val="2104038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whi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637B5F-0D0C-94E2-3436-597CFA87CFAE}"/>
              </a:ext>
            </a:extLst>
          </p:cNvPr>
          <p:cNvSpPr/>
          <p:nvPr userDrawn="1"/>
        </p:nvSpPr>
        <p:spPr>
          <a:xfrm>
            <a:off x="0" y="6310510"/>
            <a:ext cx="12192000" cy="5474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picture containing pattern, fabric, art, black and white&#10;&#10;Description automatically generated">
            <a:extLst>
              <a:ext uri="{FF2B5EF4-FFF2-40B4-BE49-F238E27FC236}">
                <a16:creationId xmlns:a16="http://schemas.microsoft.com/office/drawing/2014/main" id="{522DAFB3-1493-346C-137C-332466FEFA1D}"/>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92013"/>
          <a:stretch/>
        </p:blipFill>
        <p:spPr>
          <a:xfrm>
            <a:off x="0" y="6310510"/>
            <a:ext cx="12192000" cy="547490"/>
          </a:xfrm>
          <a:prstGeom prst="rect">
            <a:avLst/>
          </a:prstGeom>
        </p:spPr>
      </p:pic>
    </p:spTree>
    <p:extLst>
      <p:ext uri="{BB962C8B-B14F-4D97-AF65-F5344CB8AC3E}">
        <p14:creationId xmlns:p14="http://schemas.microsoft.com/office/powerpoint/2010/main" val="389283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C3B543-5197-4957-CD77-C1A0D241B5EA}"/>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FF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5" name="TextBox 4">
            <a:extLst>
              <a:ext uri="{FF2B5EF4-FFF2-40B4-BE49-F238E27FC236}">
                <a16:creationId xmlns:a16="http://schemas.microsoft.com/office/drawing/2014/main" id="{33AB8658-1654-DD30-1714-E4DA785CEF81}"/>
              </a:ext>
            </a:extLst>
          </p:cNvPr>
          <p:cNvSpPr txBox="1"/>
          <p:nvPr userDrawn="1">
            <p:extLst>
              <p:ext uri="{1162E1C5-73C7-4A58-AE30-91384D911F3F}">
                <p184:classification xmlns:p184="http://schemas.microsoft.com/office/powerpoint/2018/4/main" val="ftr"/>
              </p:ext>
            </p:extLst>
          </p:nvPr>
        </p:nvSpPr>
        <p:spPr>
          <a:xfrm>
            <a:off x="5820537" y="6611620"/>
            <a:ext cx="585788" cy="182880"/>
          </a:xfrm>
          <a:prstGeom prst="rect">
            <a:avLst/>
          </a:prstGeom>
        </p:spPr>
        <p:txBody>
          <a:bodyPr horzOverflow="overflow" lIns="0" tIns="0" rIns="0" bIns="0">
            <a:spAutoFit/>
          </a:bodyPr>
          <a:lstStyle/>
          <a:p>
            <a:pPr algn="l"/>
            <a:r>
              <a:rPr lang="en-AU" sz="1200">
                <a:solidFill>
                  <a:srgbClr val="FF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35315602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1" r:id="rId4"/>
    <p:sldLayoutId id="2147483656" r:id="rId5"/>
    <p:sldLayoutId id="2147483658" r:id="rId6"/>
    <p:sldLayoutId id="2147483659" r:id="rId7"/>
    <p:sldLayoutId id="2147483660"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userDrawn="1">
          <p15:clr>
            <a:srgbClr val="F26B43"/>
          </p15:clr>
        </p15:guide>
        <p15:guide id="2" pos="7129" userDrawn="1">
          <p15:clr>
            <a:srgbClr val="F26B43"/>
          </p15:clr>
        </p15:guide>
        <p15:guide id="3" pos="574" userDrawn="1">
          <p15:clr>
            <a:srgbClr val="F26B43"/>
          </p15:clr>
        </p15:guide>
        <p15:guide id="4" orient="horz" pos="550" userDrawn="1">
          <p15:clr>
            <a:srgbClr val="F26B43"/>
          </p15:clr>
        </p15:guide>
        <p15:guide id="5" pos="1481" userDrawn="1">
          <p15:clr>
            <a:srgbClr val="F26B43"/>
          </p15:clr>
        </p15:guide>
        <p15:guide id="6" pos="1708" userDrawn="1">
          <p15:clr>
            <a:srgbClr val="F26B43"/>
          </p15:clr>
        </p15:guide>
        <p15:guide id="7" pos="2615" userDrawn="1">
          <p15:clr>
            <a:srgbClr val="F26B43"/>
          </p15:clr>
        </p15:guide>
        <p15:guide id="8" pos="2842" userDrawn="1">
          <p15:clr>
            <a:srgbClr val="F26B43"/>
          </p15:clr>
        </p15:guide>
        <p15:guide id="9" pos="3727" userDrawn="1">
          <p15:clr>
            <a:srgbClr val="F26B43"/>
          </p15:clr>
        </p15:guide>
        <p15:guide id="10" pos="3976" userDrawn="1">
          <p15:clr>
            <a:srgbClr val="F26B43"/>
          </p15:clr>
        </p15:guide>
        <p15:guide id="11" pos="4883" userDrawn="1">
          <p15:clr>
            <a:srgbClr val="F26B43"/>
          </p15:clr>
        </p15:guide>
        <p15:guide id="12" pos="5110" userDrawn="1">
          <p15:clr>
            <a:srgbClr val="F26B43"/>
          </p15:clr>
        </p15:guide>
        <p15:guide id="13" pos="5995" userDrawn="1">
          <p15:clr>
            <a:srgbClr val="F26B43"/>
          </p15:clr>
        </p15:guide>
        <p15:guide id="14" pos="62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www.nathers.gov.au/expansio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85A61C3-83D5-BBC2-774A-E2115AD9EF09}"/>
              </a:ext>
              <a:ext uri="{C183D7F6-B498-43B3-948B-1728B52AA6E4}">
                <adec:decorative xmlns:adec="http://schemas.microsoft.com/office/drawing/2017/decorative" val="1"/>
              </a:ext>
            </a:extLst>
          </p:cNvPr>
          <p:cNvGrpSpPr/>
          <p:nvPr/>
        </p:nvGrpSpPr>
        <p:grpSpPr>
          <a:xfrm>
            <a:off x="0" y="3919297"/>
            <a:ext cx="12267446" cy="2954578"/>
            <a:chOff x="-75256" y="3912198"/>
            <a:chExt cx="12267446" cy="2954578"/>
          </a:xfrm>
        </p:grpSpPr>
        <p:pic>
          <p:nvPicPr>
            <p:cNvPr id="4" name="Picture 3" descr="A house with solar panels on the roof&#10;&#10;Description automatically generated">
              <a:extLst>
                <a:ext uri="{FF2B5EF4-FFF2-40B4-BE49-F238E27FC236}">
                  <a16:creationId xmlns:a16="http://schemas.microsoft.com/office/drawing/2014/main" id="{4A26E052-D168-411C-BE2A-B7359DC7273C}"/>
                </a:ext>
              </a:extLst>
            </p:cNvPr>
            <p:cNvPicPr>
              <a:picLocks noChangeAspect="1"/>
            </p:cNvPicPr>
            <p:nvPr/>
          </p:nvPicPr>
          <p:blipFill rotWithShape="1">
            <a:blip r:embed="rId2">
              <a:extLst>
                <a:ext uri="{28A0092B-C50C-407E-A947-70E740481C1C}">
                  <a14:useLocalDpi xmlns:a14="http://schemas.microsoft.com/office/drawing/2010/main" val="0"/>
                </a:ext>
              </a:extLst>
            </a:blip>
            <a:srcRect t="52372" r="7265"/>
            <a:stretch/>
          </p:blipFill>
          <p:spPr>
            <a:xfrm>
              <a:off x="7409024" y="4472412"/>
              <a:ext cx="4737710" cy="2394364"/>
            </a:xfrm>
            <a:prstGeom prst="rect">
              <a:avLst/>
            </a:prstGeom>
          </p:spPr>
        </p:pic>
        <p:pic>
          <p:nvPicPr>
            <p:cNvPr id="5" name="Picture 4" descr="A house with solar panels on the roof&#10;&#10;Description automatically generated">
              <a:extLst>
                <a:ext uri="{FF2B5EF4-FFF2-40B4-BE49-F238E27FC236}">
                  <a16:creationId xmlns:a16="http://schemas.microsoft.com/office/drawing/2014/main" id="{200E78CC-BC36-5EB5-08EB-040A334B946C}"/>
                </a:ext>
              </a:extLst>
            </p:cNvPr>
            <p:cNvPicPr>
              <a:picLocks noChangeAspect="1"/>
            </p:cNvPicPr>
            <p:nvPr/>
          </p:nvPicPr>
          <p:blipFill rotWithShape="1">
            <a:blip r:embed="rId3">
              <a:extLst>
                <a:ext uri="{28A0092B-C50C-407E-A947-70E740481C1C}">
                  <a14:useLocalDpi xmlns:a14="http://schemas.microsoft.com/office/drawing/2010/main" val="0"/>
                </a:ext>
              </a:extLst>
            </a:blip>
            <a:srcRect b="34913"/>
            <a:stretch/>
          </p:blipFill>
          <p:spPr>
            <a:xfrm>
              <a:off x="2851843" y="4212066"/>
              <a:ext cx="4968099" cy="2080091"/>
            </a:xfrm>
            <a:prstGeom prst="rect">
              <a:avLst/>
            </a:prstGeom>
          </p:spPr>
        </p:pic>
        <p:sp>
          <p:nvSpPr>
            <p:cNvPr id="6" name="Rectangle 5">
              <a:extLst>
                <a:ext uri="{FF2B5EF4-FFF2-40B4-BE49-F238E27FC236}">
                  <a16:creationId xmlns:a16="http://schemas.microsoft.com/office/drawing/2014/main" id="{332715DD-D6D8-C50A-FA2D-7FD78648EB9F}"/>
                </a:ext>
              </a:extLst>
            </p:cNvPr>
            <p:cNvSpPr/>
            <p:nvPr/>
          </p:nvSpPr>
          <p:spPr>
            <a:xfrm>
              <a:off x="8549764" y="3912198"/>
              <a:ext cx="914400" cy="914400"/>
            </a:xfrm>
            <a:prstGeom prst="rect">
              <a:avLst/>
            </a:prstGeom>
            <a:solidFill>
              <a:srgbClr val="083A4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6DC1C6DF-700E-E0EF-873D-E18EC17064DA}"/>
                </a:ext>
              </a:extLst>
            </p:cNvPr>
            <p:cNvSpPr/>
            <p:nvPr/>
          </p:nvSpPr>
          <p:spPr>
            <a:xfrm>
              <a:off x="7380631" y="4105742"/>
              <a:ext cx="914400" cy="914400"/>
            </a:xfrm>
            <a:prstGeom prst="rect">
              <a:avLst/>
            </a:prstGeom>
            <a:solidFill>
              <a:srgbClr val="083A4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86B88B3B-4784-22FC-BC4F-09A87DAA2904}"/>
                </a:ext>
              </a:extLst>
            </p:cNvPr>
            <p:cNvSpPr/>
            <p:nvPr/>
          </p:nvSpPr>
          <p:spPr>
            <a:xfrm rot="5400000">
              <a:off x="9281036" y="4340876"/>
              <a:ext cx="914400" cy="566250"/>
            </a:xfrm>
            <a:prstGeom prst="rect">
              <a:avLst/>
            </a:prstGeom>
            <a:solidFill>
              <a:srgbClr val="083A4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66959787-8206-E655-98A5-0D5828473CB6}"/>
                </a:ext>
              </a:extLst>
            </p:cNvPr>
            <p:cNvSpPr/>
            <p:nvPr/>
          </p:nvSpPr>
          <p:spPr>
            <a:xfrm rot="5400000">
              <a:off x="9406138" y="5672956"/>
              <a:ext cx="914400" cy="316046"/>
            </a:xfrm>
            <a:prstGeom prst="rect">
              <a:avLst/>
            </a:prstGeom>
            <a:solidFill>
              <a:srgbClr val="083A4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Connector 10">
              <a:extLst>
                <a:ext uri="{FF2B5EF4-FFF2-40B4-BE49-F238E27FC236}">
                  <a16:creationId xmlns:a16="http://schemas.microsoft.com/office/drawing/2014/main" id="{27E0D431-5E65-FCB1-9B6E-3E19468AD7C7}"/>
                </a:ext>
              </a:extLst>
            </p:cNvPr>
            <p:cNvCxnSpPr/>
            <p:nvPr/>
          </p:nvCxnSpPr>
          <p:spPr>
            <a:xfrm>
              <a:off x="-75256" y="6278752"/>
              <a:ext cx="12267446"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2" name="Text Placeholder 1">
            <a:extLst>
              <a:ext uri="{FF2B5EF4-FFF2-40B4-BE49-F238E27FC236}">
                <a16:creationId xmlns:a16="http://schemas.microsoft.com/office/drawing/2014/main" id="{E314A07D-2E05-C8AB-91F1-64DB3C299433}"/>
              </a:ext>
            </a:extLst>
          </p:cNvPr>
          <p:cNvSpPr txBox="1">
            <a:spLocks noGrp="1"/>
          </p:cNvSpPr>
          <p:nvPr>
            <p:ph type="title" idx="4294967295"/>
          </p:nvPr>
        </p:nvSpPr>
        <p:spPr>
          <a:xfrm>
            <a:off x="781049" y="2052752"/>
            <a:ext cx="10069513" cy="12879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4000" b="0" i="0" u="none" strike="noStrike" kern="1200" cap="none" spc="0" normalizeH="0" baseline="0" noProof="0">
                <a:ln>
                  <a:noFill/>
                </a:ln>
                <a:solidFill>
                  <a:schemeClr val="bg1"/>
                </a:solidFill>
                <a:effectLst/>
                <a:uLnTx/>
                <a:uFillTx/>
                <a:latin typeface="+mj-lt"/>
                <a:ea typeface="+mn-ea"/>
                <a:cs typeface="+mn-cs"/>
              </a:rPr>
              <a:t>NatHERS Expansion to existing homes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4000" b="0" i="0" u="none" strike="noStrike" kern="1200" cap="none" spc="0" normalizeH="0" baseline="0" noProof="0">
                <a:ln>
                  <a:noFill/>
                </a:ln>
                <a:solidFill>
                  <a:schemeClr val="bg1"/>
                </a:solidFill>
                <a:effectLst/>
                <a:uLnTx/>
                <a:uFillTx/>
                <a:latin typeface="+mj-lt"/>
                <a:ea typeface="+mn-ea"/>
                <a:cs typeface="+mn-cs"/>
              </a:rPr>
              <a:t>Accreditation Requirements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800" b="0" i="0" u="none" strike="noStrike" kern="1200" cap="none" spc="0" normalizeH="0" baseline="0" noProof="0">
                <a:ln>
                  <a:noFill/>
                </a:ln>
                <a:solidFill>
                  <a:schemeClr val="bg1"/>
                </a:solidFill>
                <a:effectLst/>
                <a:uLnTx/>
                <a:uFillTx/>
                <a:latin typeface="+mj-lt"/>
                <a:ea typeface="+mn-ea"/>
                <a:cs typeface="+mn-cs"/>
              </a:rPr>
              <a:t>Including Code of Practice and Complaints Management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4000" b="0" i="0" u="none" strike="noStrike" kern="1200" cap="none" spc="0" normalizeH="0" baseline="0" noProof="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375409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63034-C530-DC0D-B941-C718FD7CA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581385-9A3E-68B6-91D2-8A321E7B050B}"/>
              </a:ext>
            </a:extLst>
          </p:cNvPr>
          <p:cNvSpPr>
            <a:spLocks noGrp="1"/>
          </p:cNvSpPr>
          <p:nvPr>
            <p:ph type="title"/>
          </p:nvPr>
        </p:nvSpPr>
        <p:spPr>
          <a:xfrm>
            <a:off x="825872" y="593665"/>
            <a:ext cx="7886700" cy="663574"/>
          </a:xfrm>
        </p:spPr>
        <p:txBody>
          <a:bodyPr>
            <a:noAutofit/>
          </a:bodyPr>
          <a:lstStyle/>
          <a:p>
            <a:r>
              <a:rPr lang="en-AU"/>
              <a:t>Accreditation at launch</a:t>
            </a:r>
          </a:p>
        </p:txBody>
      </p:sp>
      <p:sp>
        <p:nvSpPr>
          <p:cNvPr id="69" name="Rectangle 68">
            <a:extLst>
              <a:ext uri="{FF2B5EF4-FFF2-40B4-BE49-F238E27FC236}">
                <a16:creationId xmlns:a16="http://schemas.microsoft.com/office/drawing/2014/main" id="{F062B762-981F-E908-DCEC-6A37AF3775A2}"/>
              </a:ext>
              <a:ext uri="{C183D7F6-B498-43B3-948B-1728B52AA6E4}">
                <adec:decorative xmlns:adec="http://schemas.microsoft.com/office/drawing/2017/decorative" val="1"/>
              </a:ext>
            </a:extLst>
          </p:cNvPr>
          <p:cNvSpPr/>
          <p:nvPr/>
        </p:nvSpPr>
        <p:spPr bwMode="auto">
          <a:xfrm>
            <a:off x="987173" y="1990544"/>
            <a:ext cx="4896000" cy="82745"/>
          </a:xfrm>
          <a:prstGeom prst="rect">
            <a:avLst/>
          </a:prstGeom>
          <a:solidFill>
            <a:srgbClr val="00703C">
              <a:alpha val="60000"/>
            </a:srgb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70" name="Rectangle 69">
            <a:extLst>
              <a:ext uri="{FF2B5EF4-FFF2-40B4-BE49-F238E27FC236}">
                <a16:creationId xmlns:a16="http://schemas.microsoft.com/office/drawing/2014/main" id="{67B9DAD9-DD3A-84A2-7CA9-9A2A472EC62D}"/>
              </a:ext>
              <a:ext uri="{C183D7F6-B498-43B3-948B-1728B52AA6E4}">
                <adec:decorative xmlns:adec="http://schemas.microsoft.com/office/drawing/2017/decorative" val="1"/>
              </a:ext>
            </a:extLst>
          </p:cNvPr>
          <p:cNvSpPr/>
          <p:nvPr/>
        </p:nvSpPr>
        <p:spPr bwMode="auto">
          <a:xfrm>
            <a:off x="987173" y="2073290"/>
            <a:ext cx="4896000" cy="2565386"/>
          </a:xfrm>
          <a:prstGeom prst="rect">
            <a:avLst/>
          </a:prstGeom>
          <a:solidFill>
            <a:sysClr val="window" lastClr="FFFFFF">
              <a:lumMod val="95000"/>
            </a:sys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66" name="Oval 65">
            <a:extLst>
              <a:ext uri="{FF2B5EF4-FFF2-40B4-BE49-F238E27FC236}">
                <a16:creationId xmlns:a16="http://schemas.microsoft.com/office/drawing/2014/main" id="{4CAA0239-4298-3030-7133-7475D3A6DFDB}"/>
              </a:ext>
              <a:ext uri="{C183D7F6-B498-43B3-948B-1728B52AA6E4}">
                <adec:decorative xmlns:adec="http://schemas.microsoft.com/office/drawing/2017/decorative" val="1"/>
              </a:ext>
            </a:extLst>
          </p:cNvPr>
          <p:cNvSpPr/>
          <p:nvPr/>
        </p:nvSpPr>
        <p:spPr bwMode="auto">
          <a:xfrm>
            <a:off x="2859173" y="1468804"/>
            <a:ext cx="1152000" cy="1152000"/>
          </a:xfrm>
          <a:prstGeom prst="ellipse">
            <a:avLst/>
          </a:prstGeom>
          <a:solidFill>
            <a:sysClr val="window" lastClr="FFFFFF"/>
          </a:solidFill>
          <a:ln w="9525">
            <a:noFill/>
            <a:round/>
            <a:headEnd/>
            <a:tailEnd/>
          </a:ln>
          <a:effectLst>
            <a:outerShdw blurRad="63500" sx="102000" sy="102000" algn="ctr" rotWithShape="0">
              <a:prstClr val="black">
                <a:alpha val="40000"/>
              </a:prstClr>
            </a:outerShdw>
          </a:effectLst>
        </p:spPr>
        <p:txBody>
          <a:bodyPr vert="horz" wrap="square" lIns="128016" tIns="64008" rIns="128016" bIns="64008" numCol="1" rtlCol="0" anchor="t" anchorCtr="0" compatLnSpc="1">
            <a:prstTxWarp prst="textNoShape">
              <a:avLst/>
            </a:prstTxWarp>
          </a:bodyPr>
          <a:lstStyle/>
          <a:p>
            <a:endParaRPr lang="en-AU"/>
          </a:p>
        </p:txBody>
      </p:sp>
      <p:sp>
        <p:nvSpPr>
          <p:cNvPr id="67" name="Oval 66">
            <a:extLst>
              <a:ext uri="{FF2B5EF4-FFF2-40B4-BE49-F238E27FC236}">
                <a16:creationId xmlns:a16="http://schemas.microsoft.com/office/drawing/2014/main" id="{417DF55B-BCF9-E60A-E216-616AB62598EB}"/>
              </a:ext>
            </a:extLst>
          </p:cNvPr>
          <p:cNvSpPr/>
          <p:nvPr/>
        </p:nvSpPr>
        <p:spPr bwMode="auto">
          <a:xfrm>
            <a:off x="2949173" y="1558804"/>
            <a:ext cx="972000" cy="972000"/>
          </a:xfrm>
          <a:prstGeom prst="ellipse">
            <a:avLst/>
          </a:prstGeom>
          <a:solidFill>
            <a:srgbClr val="00703C">
              <a:alpha val="60000"/>
            </a:srgbClr>
          </a:solidFill>
          <a:ln w="9525">
            <a:noFill/>
            <a:round/>
            <a:headEnd/>
            <a:tailEnd/>
          </a:ln>
        </p:spPr>
        <p:txBody>
          <a:bodyPr vert="horz" wrap="square" lIns="0" tIns="0" rIns="0" bIns="0" numCol="1" rtlCol="0" anchor="ctr" anchorCtr="0" compatLnSpc="1">
            <a:prstTxWarp prst="textNoShape">
              <a:avLst/>
            </a:prstTxWarp>
          </a:bodyPr>
          <a:lstStyle/>
          <a:p>
            <a:pPr algn="ctr">
              <a:lnSpc>
                <a:spcPct val="107000"/>
              </a:lnSpc>
              <a:spcAft>
                <a:spcPts val="800"/>
              </a:spcAft>
            </a:pPr>
            <a:r>
              <a:rPr lang="en-AU" b="1">
                <a:solidFill>
                  <a:srgbClr val="FFFFFF"/>
                </a:solidFill>
                <a:latin typeface="Calibri" panose="020F0502020204030204" pitchFamily="34" charset="0"/>
                <a:ea typeface="Calibri" panose="020F0502020204030204" pitchFamily="34" charset="0"/>
                <a:cs typeface="Calibri" panose="020F0502020204030204" pitchFamily="34" charset="0"/>
              </a:rPr>
              <a:t>For Launch</a:t>
            </a:r>
            <a:endParaRPr lang="en-AU" sz="1100" kern="100">
              <a:latin typeface="Calibri" panose="020F0502020204030204" pitchFamily="34" charset="0"/>
              <a:ea typeface="Calibri" panose="020F0502020204030204" pitchFamily="34" charset="0"/>
              <a:cs typeface="Times New Roman" panose="02020603050405020304" pitchFamily="18" charset="0"/>
            </a:endParaRPr>
          </a:p>
        </p:txBody>
      </p:sp>
      <p:sp>
        <p:nvSpPr>
          <p:cNvPr id="54" name="Rectangle 53">
            <a:extLst>
              <a:ext uri="{FF2B5EF4-FFF2-40B4-BE49-F238E27FC236}">
                <a16:creationId xmlns:a16="http://schemas.microsoft.com/office/drawing/2014/main" id="{B4617D17-F300-3167-E6B0-6AEE66AD007A}"/>
              </a:ext>
              <a:ext uri="{C183D7F6-B498-43B3-948B-1728B52AA6E4}">
                <adec:decorative xmlns:adec="http://schemas.microsoft.com/office/drawing/2017/decorative" val="1"/>
              </a:ext>
            </a:extLst>
          </p:cNvPr>
          <p:cNvSpPr/>
          <p:nvPr/>
        </p:nvSpPr>
        <p:spPr bwMode="auto">
          <a:xfrm>
            <a:off x="6391276" y="1990544"/>
            <a:ext cx="4896000" cy="96165"/>
          </a:xfrm>
          <a:prstGeom prst="rect">
            <a:avLst/>
          </a:prstGeom>
          <a:solidFill>
            <a:srgbClr val="00703C">
              <a:alpha val="74902"/>
            </a:srgb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55" name="Rectangle 54">
            <a:extLst>
              <a:ext uri="{FF2B5EF4-FFF2-40B4-BE49-F238E27FC236}">
                <a16:creationId xmlns:a16="http://schemas.microsoft.com/office/drawing/2014/main" id="{AD11919A-D708-D53B-E3A4-CCB98E4F24F1}"/>
              </a:ext>
              <a:ext uri="{C183D7F6-B498-43B3-948B-1728B52AA6E4}">
                <adec:decorative xmlns:adec="http://schemas.microsoft.com/office/drawing/2017/decorative" val="1"/>
              </a:ext>
            </a:extLst>
          </p:cNvPr>
          <p:cNvSpPr/>
          <p:nvPr/>
        </p:nvSpPr>
        <p:spPr bwMode="auto">
          <a:xfrm>
            <a:off x="6391276" y="2073288"/>
            <a:ext cx="4896000" cy="2565387"/>
          </a:xfrm>
          <a:prstGeom prst="rect">
            <a:avLst/>
          </a:prstGeom>
          <a:solidFill>
            <a:sysClr val="window" lastClr="FFFFFF">
              <a:lumMod val="95000"/>
            </a:sys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4" name="TextBox 58">
            <a:extLst>
              <a:ext uri="{FF2B5EF4-FFF2-40B4-BE49-F238E27FC236}">
                <a16:creationId xmlns:a16="http://schemas.microsoft.com/office/drawing/2014/main" id="{74D4CE27-D9F7-A595-99FA-9A0DDE3C560D}"/>
              </a:ext>
            </a:extLst>
          </p:cNvPr>
          <p:cNvSpPr txBox="1"/>
          <p:nvPr/>
        </p:nvSpPr>
        <p:spPr>
          <a:xfrm>
            <a:off x="1102592" y="2735008"/>
            <a:ext cx="4665162" cy="1323864"/>
          </a:xfrm>
          <a:prstGeom prst="rect">
            <a:avLst/>
          </a:prstGeom>
          <a:noFill/>
          <a:ln>
            <a:noFill/>
          </a:ln>
        </p:spPr>
        <p:txBody>
          <a:bodyPr wrap="square" lIns="0" tIns="0" rIns="0" bIns="0" rtlCol="0" anchor="t">
            <a:noAutofit/>
          </a:bodyPr>
          <a:lstStyle/>
          <a:p>
            <a:pPr marL="182245" indent="-182245">
              <a:spcAft>
                <a:spcPts val="600"/>
              </a:spcAft>
              <a:buFont typeface="Wingdings" panose="05000000000000000000" pitchFamily="2" charset="2"/>
              <a:buChar char=""/>
            </a:pPr>
            <a:r>
              <a:rPr lang="en-US" sz="1600">
                <a:solidFill>
                  <a:srgbClr val="000000"/>
                </a:solidFill>
                <a:latin typeface="Calibri"/>
                <a:cs typeface="Calibri"/>
              </a:rPr>
              <a:t>Assessors accredited as individuals</a:t>
            </a:r>
          </a:p>
          <a:p>
            <a:pPr marL="182245" indent="-182245">
              <a:spcAft>
                <a:spcPts val="600"/>
              </a:spcAft>
              <a:buFont typeface="Wingdings" panose="05000000000000000000" pitchFamily="2" charset="2"/>
              <a:buChar char=""/>
            </a:pPr>
            <a:r>
              <a:rPr lang="en-US" sz="1600">
                <a:solidFill>
                  <a:srgbClr val="000000"/>
                </a:solidFill>
                <a:latin typeface="Calibri"/>
                <a:cs typeface="Calibri"/>
              </a:rPr>
              <a:t>Assessors accredited for all purposes – data collection and assessment and certificate generation</a:t>
            </a:r>
          </a:p>
          <a:p>
            <a:pPr marL="182245" indent="-182245">
              <a:spcAft>
                <a:spcPts val="600"/>
              </a:spcAft>
              <a:buFont typeface="Wingdings" panose="05000000000000000000" pitchFamily="2" charset="2"/>
              <a:buChar char=""/>
            </a:pPr>
            <a:r>
              <a:rPr lang="en-US" sz="1600">
                <a:solidFill>
                  <a:srgbClr val="000000"/>
                </a:solidFill>
                <a:latin typeface="Calibri"/>
                <a:cs typeface="Calibri"/>
              </a:rPr>
              <a:t>Use trial outcomes and feedback to better understand stakeholder needs of accreditation</a:t>
            </a:r>
          </a:p>
          <a:p>
            <a:pPr marL="182245" indent="-182245">
              <a:spcAft>
                <a:spcPts val="600"/>
              </a:spcAft>
              <a:buFont typeface="Wingdings" panose="05000000000000000000" pitchFamily="2" charset="2"/>
              <a:buChar char=""/>
            </a:pPr>
            <a:endParaRPr lang="en-US" sz="1600">
              <a:solidFill>
                <a:srgbClr val="000000"/>
              </a:solidFill>
              <a:latin typeface="Calibri"/>
              <a:cs typeface="Calibri"/>
            </a:endParaRPr>
          </a:p>
          <a:p>
            <a:pPr marL="182245" indent="-182245">
              <a:spcAft>
                <a:spcPts val="300"/>
              </a:spcAft>
              <a:buFont typeface="Wingdings" panose="05000000000000000000" pitchFamily="2" charset="2"/>
              <a:buChar char=""/>
            </a:pPr>
            <a:endParaRPr lang="en-US" sz="1600">
              <a:solidFill>
                <a:srgbClr val="000000"/>
              </a:solidFill>
              <a:latin typeface="Calibri"/>
              <a:cs typeface="Calibri"/>
            </a:endParaRPr>
          </a:p>
          <a:p>
            <a:pPr marL="182245" indent="-182245">
              <a:spcAft>
                <a:spcPts val="300"/>
              </a:spcAft>
              <a:buFont typeface="Wingdings" panose="05000000000000000000" pitchFamily="2" charset="2"/>
              <a:buChar char=""/>
            </a:pPr>
            <a:endParaRPr lang="en-AU" sz="1600">
              <a:solidFill>
                <a:srgbClr val="000000"/>
              </a:solidFill>
              <a:latin typeface="Calibri"/>
              <a:cs typeface="Calibri"/>
            </a:endParaRPr>
          </a:p>
        </p:txBody>
      </p:sp>
      <p:sp>
        <p:nvSpPr>
          <p:cNvPr id="51" name="Oval 50">
            <a:extLst>
              <a:ext uri="{FF2B5EF4-FFF2-40B4-BE49-F238E27FC236}">
                <a16:creationId xmlns:a16="http://schemas.microsoft.com/office/drawing/2014/main" id="{B3306A79-F7E7-AC06-17B2-E2E2595F050A}"/>
              </a:ext>
              <a:ext uri="{C183D7F6-B498-43B3-948B-1728B52AA6E4}">
                <adec:decorative xmlns:adec="http://schemas.microsoft.com/office/drawing/2017/decorative" val="1"/>
              </a:ext>
            </a:extLst>
          </p:cNvPr>
          <p:cNvSpPr/>
          <p:nvPr/>
        </p:nvSpPr>
        <p:spPr bwMode="auto">
          <a:xfrm>
            <a:off x="8263276" y="1324431"/>
            <a:ext cx="1152000" cy="1152000"/>
          </a:xfrm>
          <a:prstGeom prst="ellipse">
            <a:avLst/>
          </a:prstGeom>
          <a:solidFill>
            <a:sysClr val="window" lastClr="FFFFFF"/>
          </a:solidFill>
          <a:ln w="9525">
            <a:noFill/>
            <a:round/>
            <a:headEnd/>
            <a:tailEnd/>
          </a:ln>
          <a:effectLst>
            <a:outerShdw blurRad="63500" sx="102000" sy="102000" algn="ctr" rotWithShape="0">
              <a:prstClr val="black">
                <a:alpha val="40000"/>
              </a:prstClr>
            </a:outerShdw>
          </a:effectLst>
        </p:spPr>
        <p:txBody>
          <a:bodyPr vert="horz" wrap="square" lIns="128016" tIns="64008" rIns="128016" bIns="64008" numCol="1" rtlCol="0" anchor="t" anchorCtr="0" compatLnSpc="1">
            <a:prstTxWarp prst="textNoShape">
              <a:avLst/>
            </a:prstTxWarp>
          </a:bodyPr>
          <a:lstStyle/>
          <a:p>
            <a:endParaRPr lang="en-AU"/>
          </a:p>
        </p:txBody>
      </p:sp>
      <p:sp>
        <p:nvSpPr>
          <p:cNvPr id="52" name="Oval 51">
            <a:extLst>
              <a:ext uri="{FF2B5EF4-FFF2-40B4-BE49-F238E27FC236}">
                <a16:creationId xmlns:a16="http://schemas.microsoft.com/office/drawing/2014/main" id="{EFFECC19-E733-4B4F-79B0-086B1E732932}"/>
              </a:ext>
            </a:extLst>
          </p:cNvPr>
          <p:cNvSpPr/>
          <p:nvPr/>
        </p:nvSpPr>
        <p:spPr bwMode="auto">
          <a:xfrm>
            <a:off x="8353276" y="1414431"/>
            <a:ext cx="972000" cy="972000"/>
          </a:xfrm>
          <a:prstGeom prst="ellipse">
            <a:avLst/>
          </a:prstGeom>
          <a:solidFill>
            <a:srgbClr val="00703C">
              <a:alpha val="74902"/>
            </a:srgbClr>
          </a:solidFill>
          <a:ln w="9525">
            <a:noFill/>
            <a:round/>
            <a:headEnd/>
            <a:tailEnd/>
          </a:ln>
        </p:spPr>
        <p:txBody>
          <a:bodyPr vert="horz" wrap="square" lIns="0" tIns="0" rIns="0" bIns="0" numCol="1" rtlCol="0" anchor="ctr" anchorCtr="0" compatLnSpc="1">
            <a:prstTxWarp prst="textNoShape">
              <a:avLst/>
            </a:prstTxWarp>
          </a:bodyPr>
          <a:lstStyle/>
          <a:p>
            <a:pPr algn="ctr">
              <a:lnSpc>
                <a:spcPct val="107000"/>
              </a:lnSpc>
              <a:spcAft>
                <a:spcPts val="800"/>
              </a:spcAft>
            </a:pPr>
            <a:r>
              <a:rPr lang="en-AU" b="1">
                <a:solidFill>
                  <a:srgbClr val="FFFFFF"/>
                </a:solidFill>
                <a:latin typeface="Calibri" panose="020F0502020204030204" pitchFamily="34" charset="0"/>
                <a:ea typeface="Calibri" panose="020F0502020204030204" pitchFamily="34" charset="0"/>
                <a:cs typeface="Calibri" panose="020F0502020204030204" pitchFamily="34" charset="0"/>
              </a:rPr>
              <a:t>Post Launch</a:t>
            </a:r>
            <a:endParaRPr lang="en-AU" sz="1100" kern="10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58">
            <a:extLst>
              <a:ext uri="{FF2B5EF4-FFF2-40B4-BE49-F238E27FC236}">
                <a16:creationId xmlns:a16="http://schemas.microsoft.com/office/drawing/2014/main" id="{CE8A0CB5-C8E8-A5D3-A99E-8DA961AB933C}"/>
              </a:ext>
            </a:extLst>
          </p:cNvPr>
          <p:cNvSpPr txBox="1"/>
          <p:nvPr/>
        </p:nvSpPr>
        <p:spPr>
          <a:xfrm>
            <a:off x="6506696" y="2735009"/>
            <a:ext cx="4665161" cy="1323864"/>
          </a:xfrm>
          <a:prstGeom prst="rect">
            <a:avLst/>
          </a:prstGeom>
          <a:noFill/>
          <a:ln>
            <a:noFill/>
          </a:ln>
        </p:spPr>
        <p:txBody>
          <a:bodyPr wrap="square" lIns="0" tIns="0" rIns="0" bIns="0" rtlCol="0" anchor="t">
            <a:noAutofit/>
          </a:bodyPr>
          <a:lstStyle/>
          <a:p>
            <a:pPr>
              <a:spcAft>
                <a:spcPts val="600"/>
              </a:spcAft>
            </a:pPr>
            <a:r>
              <a:rPr lang="en-US" sz="1600">
                <a:solidFill>
                  <a:srgbClr val="000000"/>
                </a:solidFill>
                <a:latin typeface="Calibri"/>
                <a:cs typeface="Calibri"/>
              </a:rPr>
              <a:t>From mid-2025:</a:t>
            </a:r>
          </a:p>
          <a:p>
            <a:pPr marL="182245" indent="-182245">
              <a:spcAft>
                <a:spcPts val="600"/>
              </a:spcAft>
              <a:buFont typeface="Wingdings" panose="05000000000000000000" pitchFamily="2" charset="2"/>
              <a:buChar char=""/>
            </a:pPr>
            <a:r>
              <a:rPr lang="en-US" sz="1600">
                <a:solidFill>
                  <a:srgbClr val="000000"/>
                </a:solidFill>
                <a:latin typeface="Calibri"/>
                <a:cs typeface="Calibri"/>
              </a:rPr>
              <a:t>Assess potential other options for accreditation and test against the design principles</a:t>
            </a:r>
          </a:p>
          <a:p>
            <a:pPr marL="182245" indent="-182245">
              <a:spcAft>
                <a:spcPts val="600"/>
              </a:spcAft>
              <a:buFont typeface="Wingdings" panose="05000000000000000000" pitchFamily="2" charset="2"/>
              <a:buChar char=""/>
            </a:pPr>
            <a:r>
              <a:rPr lang="en-US" sz="1600">
                <a:solidFill>
                  <a:srgbClr val="000000"/>
                </a:solidFill>
                <a:latin typeface="Calibri"/>
                <a:cs typeface="Calibri"/>
              </a:rPr>
              <a:t>Undertake stakeholder engagement</a:t>
            </a:r>
          </a:p>
          <a:p>
            <a:pPr marL="182245" indent="-182245">
              <a:spcAft>
                <a:spcPts val="600"/>
              </a:spcAft>
              <a:buFont typeface="Wingdings" panose="05000000000000000000" pitchFamily="2" charset="2"/>
              <a:buChar char=""/>
            </a:pPr>
            <a:r>
              <a:rPr lang="en-US" sz="1600">
                <a:solidFill>
                  <a:srgbClr val="000000"/>
                </a:solidFill>
                <a:latin typeface="Calibri"/>
                <a:cs typeface="Calibri"/>
              </a:rPr>
              <a:t>Implement agreed options</a:t>
            </a:r>
          </a:p>
          <a:p>
            <a:pPr marL="182245" indent="-182245">
              <a:spcAft>
                <a:spcPts val="300"/>
              </a:spcAft>
              <a:buFont typeface="Wingdings" panose="05000000000000000000" pitchFamily="2" charset="2"/>
              <a:buChar char=""/>
            </a:pPr>
            <a:endParaRPr lang="en-AU" sz="1600">
              <a:solidFill>
                <a:srgbClr val="000000"/>
              </a:solidFill>
              <a:latin typeface="Calibri"/>
              <a:cs typeface="Calibri"/>
            </a:endParaRPr>
          </a:p>
        </p:txBody>
      </p:sp>
      <p:sp>
        <p:nvSpPr>
          <p:cNvPr id="3" name="Content Placeholder 2">
            <a:extLst>
              <a:ext uri="{FF2B5EF4-FFF2-40B4-BE49-F238E27FC236}">
                <a16:creationId xmlns:a16="http://schemas.microsoft.com/office/drawing/2014/main" id="{8FE75650-46F2-A7A8-5E90-B7F7269CA717}"/>
              </a:ext>
            </a:extLst>
          </p:cNvPr>
          <p:cNvSpPr>
            <a:spLocks noGrp="1"/>
          </p:cNvSpPr>
          <p:nvPr>
            <p:ph sz="quarter" idx="10"/>
          </p:nvPr>
        </p:nvSpPr>
        <p:spPr>
          <a:xfrm>
            <a:off x="987173" y="4867457"/>
            <a:ext cx="10377703" cy="933234"/>
          </a:xfrm>
          <a:solidFill>
            <a:srgbClr val="00703C"/>
          </a:solidFill>
          <a:ln>
            <a:noFill/>
          </a:ln>
        </p:spPr>
        <p:txBody>
          <a:bodyPr vert="horz" lIns="72000" tIns="72000" rIns="72000" bIns="72000" anchor="ctr" anchorCtr="0">
            <a:noAutofit/>
          </a:bodyPr>
          <a:lstStyle/>
          <a:p>
            <a:pPr>
              <a:lnSpc>
                <a:spcPct val="110000"/>
              </a:lnSpc>
              <a:spcBef>
                <a:spcPts val="0"/>
              </a:spcBef>
              <a:spcAft>
                <a:spcPts val="0"/>
              </a:spcAft>
            </a:pPr>
            <a:r>
              <a:rPr lang="en-GB" sz="1800" b="1">
                <a:solidFill>
                  <a:schemeClr val="bg1"/>
                </a:solidFill>
              </a:rPr>
              <a:t>Do you support assessors to be accredited for different purposes? </a:t>
            </a:r>
          </a:p>
          <a:p>
            <a:pPr>
              <a:lnSpc>
                <a:spcPct val="110000"/>
              </a:lnSpc>
              <a:spcBef>
                <a:spcPts val="0"/>
              </a:spcBef>
              <a:spcAft>
                <a:spcPts val="0"/>
              </a:spcAft>
            </a:pPr>
            <a:r>
              <a:rPr lang="en-GB" sz="1800" b="1">
                <a:solidFill>
                  <a:schemeClr val="bg1"/>
                </a:solidFill>
              </a:rPr>
              <a:t>What key issues should be considered in looking at different approaches?</a:t>
            </a:r>
          </a:p>
        </p:txBody>
      </p:sp>
      <p:sp>
        <p:nvSpPr>
          <p:cNvPr id="6" name="TextBox 5">
            <a:extLst>
              <a:ext uri="{FF2B5EF4-FFF2-40B4-BE49-F238E27FC236}">
                <a16:creationId xmlns:a16="http://schemas.microsoft.com/office/drawing/2014/main" id="{69ACDD87-5424-E786-2089-5EBD76CCBB7F}"/>
              </a:ext>
            </a:extLst>
          </p:cNvPr>
          <p:cNvSpPr txBox="1"/>
          <p:nvPr/>
        </p:nvSpPr>
        <p:spPr>
          <a:xfrm>
            <a:off x="10177160" y="6380494"/>
            <a:ext cx="1081088" cy="138499"/>
          </a:xfrm>
          <a:prstGeom prst="rect">
            <a:avLst/>
          </a:prstGeom>
          <a:noFill/>
        </p:spPr>
        <p:txBody>
          <a:bodyPr wrap="square" lIns="0" tIns="0" rIns="0" bIns="0" rtlCol="0">
            <a:spAutoFit/>
          </a:bodyPr>
          <a:lstStyle/>
          <a:p>
            <a:pPr algn="r"/>
            <a:fld id="{E752D76F-37CE-4EFB-8938-B98ED727DBFD}" type="slidenum">
              <a:rPr lang="en-AU" sz="900"/>
              <a:t>10</a:t>
            </a:fld>
            <a:endParaRPr lang="en-AU" sz="900"/>
          </a:p>
        </p:txBody>
      </p:sp>
    </p:spTree>
    <p:extLst>
      <p:ext uri="{BB962C8B-B14F-4D97-AF65-F5344CB8AC3E}">
        <p14:creationId xmlns:p14="http://schemas.microsoft.com/office/powerpoint/2010/main" val="2438299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04413D-0990-5D5D-C36B-FDB1542AB515}"/>
              </a:ext>
            </a:extLst>
          </p:cNvPr>
          <p:cNvSpPr>
            <a:spLocks noGrp="1"/>
          </p:cNvSpPr>
          <p:nvPr>
            <p:ph type="title"/>
          </p:nvPr>
        </p:nvSpPr>
        <p:spPr>
          <a:xfrm>
            <a:off x="887849" y="647332"/>
            <a:ext cx="7886700" cy="663574"/>
          </a:xfrm>
        </p:spPr>
        <p:txBody>
          <a:bodyPr>
            <a:normAutofit fontScale="90000"/>
          </a:bodyPr>
          <a:lstStyle/>
          <a:p>
            <a:r>
              <a:rPr lang="en-AU"/>
              <a:t>Pre-application</a:t>
            </a:r>
          </a:p>
        </p:txBody>
      </p:sp>
      <p:sp>
        <p:nvSpPr>
          <p:cNvPr id="5" name="TextBox 58">
            <a:extLst>
              <a:ext uri="{FF2B5EF4-FFF2-40B4-BE49-F238E27FC236}">
                <a16:creationId xmlns:a16="http://schemas.microsoft.com/office/drawing/2014/main" id="{2E697D27-21D3-48CB-76B1-66F6190965BC}"/>
              </a:ext>
            </a:extLst>
          </p:cNvPr>
          <p:cNvSpPr txBox="1"/>
          <p:nvPr/>
        </p:nvSpPr>
        <p:spPr>
          <a:xfrm>
            <a:off x="997388" y="1310905"/>
            <a:ext cx="6622612" cy="4762635"/>
          </a:xfrm>
          <a:prstGeom prst="rect">
            <a:avLst/>
          </a:prstGeom>
          <a:noFill/>
          <a:ln>
            <a:noFill/>
          </a:ln>
        </p:spPr>
        <p:txBody>
          <a:bodyPr wrap="square" lIns="0" tIns="0" rIns="0" bIns="0" rtlCol="0" anchor="t">
            <a:noAutofit/>
          </a:bodyPr>
          <a:lstStyle/>
          <a:p>
            <a:pPr lvl="0">
              <a:spcBef>
                <a:spcPts val="600"/>
              </a:spcBef>
            </a:pPr>
            <a:r>
              <a:rPr lang="en-US" sz="1600" dirty="0">
                <a:effectLst/>
                <a:latin typeface="Calibri"/>
                <a:ea typeface="Times New Roman" panose="02020603050405020304" pitchFamily="18" charset="0"/>
                <a:cs typeface="Calibri"/>
              </a:rPr>
              <a:t>Requirements for each stage of the accreditation process will be clearly communicated for applicants upfront.</a:t>
            </a:r>
          </a:p>
          <a:p>
            <a:pPr lvl="0"/>
            <a:endParaRPr lang="en-US" sz="1200" b="1" dirty="0">
              <a:solidFill>
                <a:schemeClr val="bg2"/>
              </a:solidFill>
              <a:ea typeface="+mj-ea"/>
              <a:cs typeface="+mj-cs"/>
            </a:endParaRPr>
          </a:p>
          <a:p>
            <a:pPr lvl="0">
              <a:spcBef>
                <a:spcPts val="600"/>
              </a:spcBef>
            </a:pPr>
            <a:r>
              <a:rPr lang="en-US" sz="2400" b="1" dirty="0">
                <a:solidFill>
                  <a:schemeClr val="bg2"/>
                </a:solidFill>
                <a:ea typeface="+mj-ea"/>
                <a:cs typeface="+mj-cs"/>
              </a:rPr>
              <a:t>A no surprises policy</a:t>
            </a:r>
          </a:p>
          <a:p>
            <a:pPr lvl="0">
              <a:spcBef>
                <a:spcPts val="600"/>
              </a:spcBef>
            </a:pPr>
            <a:r>
              <a:rPr lang="en-US" sz="1600" dirty="0">
                <a:latin typeface="Calibri"/>
                <a:ea typeface="Times New Roman" panose="02020603050405020304" pitchFamily="18" charset="0"/>
                <a:cs typeface="Calibri"/>
              </a:rPr>
              <a:t>Publicly available policy statements on fit and proper person checks and declarations of material personal interests will be available so that applicants understand how they may be impacted by those processes prior to application.</a:t>
            </a:r>
          </a:p>
          <a:p>
            <a:pPr lvl="0"/>
            <a:endParaRPr lang="en-US" sz="1200" b="1" dirty="0">
              <a:solidFill>
                <a:schemeClr val="bg2"/>
              </a:solidFill>
              <a:ea typeface="+mj-ea"/>
              <a:cs typeface="+mj-cs"/>
            </a:endParaRPr>
          </a:p>
          <a:p>
            <a:pPr lvl="0">
              <a:spcBef>
                <a:spcPts val="600"/>
              </a:spcBef>
            </a:pPr>
            <a:r>
              <a:rPr lang="en-US" sz="2400" b="1" dirty="0">
                <a:solidFill>
                  <a:schemeClr val="bg2"/>
                </a:solidFill>
                <a:ea typeface="+mj-ea"/>
                <a:cs typeface="+mj-cs"/>
              </a:rPr>
              <a:t>Leveraging the existing workforce</a:t>
            </a:r>
          </a:p>
          <a:p>
            <a:pPr>
              <a:lnSpc>
                <a:spcPct val="100000"/>
              </a:lnSpc>
              <a:spcBef>
                <a:spcPts val="0"/>
              </a:spcBef>
              <a:spcAft>
                <a:spcPts val="800"/>
              </a:spcAft>
            </a:pPr>
            <a:r>
              <a:rPr lang="en-AU" sz="1600" dirty="0"/>
              <a:t>Recognising the practical skills and experience of the existing assessor workforce, training requirements for Residential Efficiency Scorecard, ACT Energy Efficiency Rating Disclosure Scheme and NatHERS for new homes assessors will be proposed.  </a:t>
            </a:r>
          </a:p>
          <a:p>
            <a:pPr>
              <a:lnSpc>
                <a:spcPct val="100000"/>
              </a:lnSpc>
              <a:spcBef>
                <a:spcPts val="0"/>
              </a:spcBef>
            </a:pPr>
            <a:r>
              <a:rPr lang="en-AU" sz="1600" dirty="0"/>
              <a:t>The proposal for existing assessors will only require completion of bridging courses on software training, CPPCOM4002 Implement safe work practices in the property industry or equivalent, and NatHERS for existing homes training but will still need to meet all other requirements for accreditation.</a:t>
            </a:r>
            <a:endParaRPr lang="en-AU" sz="1600" dirty="0">
              <a:cs typeface="Calibri"/>
            </a:endParaRPr>
          </a:p>
          <a:p>
            <a:pPr lvl="0">
              <a:spcBef>
                <a:spcPts val="600"/>
              </a:spcBef>
            </a:pPr>
            <a:endParaRPr lang="en-US" sz="1600" dirty="0">
              <a:effectLst/>
              <a:latin typeface="Calibri"/>
              <a:ea typeface="Times New Roman" panose="02020603050405020304" pitchFamily="18" charset="0"/>
              <a:cs typeface="Calibri"/>
            </a:endParaRPr>
          </a:p>
          <a:p>
            <a:pPr lvl="0">
              <a:spcBef>
                <a:spcPts val="600"/>
              </a:spcBef>
            </a:pPr>
            <a:endParaRPr lang="en-US" sz="1600" dirty="0">
              <a:latin typeface="Calibri"/>
              <a:ea typeface="Times New Roman" panose="02020603050405020304" pitchFamily="18" charset="0"/>
              <a:cs typeface="Calibri"/>
            </a:endParaRPr>
          </a:p>
          <a:p>
            <a:pPr lvl="0">
              <a:spcBef>
                <a:spcPts val="600"/>
              </a:spcBef>
            </a:pPr>
            <a:endParaRPr lang="en-AU" sz="1600" dirty="0">
              <a:effectLst/>
              <a:latin typeface="Calibri"/>
              <a:ea typeface="Times New Roman" panose="02020603050405020304" pitchFamily="18" charset="0"/>
              <a:cs typeface="Calibri"/>
            </a:endParaRPr>
          </a:p>
        </p:txBody>
      </p:sp>
      <p:pic>
        <p:nvPicPr>
          <p:cNvPr id="2" name="Picture 1">
            <a:extLst>
              <a:ext uri="{FF2B5EF4-FFF2-40B4-BE49-F238E27FC236}">
                <a16:creationId xmlns:a16="http://schemas.microsoft.com/office/drawing/2014/main" id="{55B55101-EF24-17C1-76D9-1B0C341D19B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29713">
            <a:off x="7840752" y="1180298"/>
            <a:ext cx="3965125" cy="4112142"/>
          </a:xfrm>
          <a:prstGeom prst="rect">
            <a:avLst/>
          </a:prstGeom>
        </p:spPr>
      </p:pic>
      <p:sp>
        <p:nvSpPr>
          <p:cNvPr id="3" name="TextBox 2">
            <a:extLst>
              <a:ext uri="{FF2B5EF4-FFF2-40B4-BE49-F238E27FC236}">
                <a16:creationId xmlns:a16="http://schemas.microsoft.com/office/drawing/2014/main" id="{9B66AD42-9EA3-5240-2086-3E673AC246CC}"/>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11</a:t>
            </a:fld>
            <a:endParaRPr lang="en-AU" sz="900"/>
          </a:p>
        </p:txBody>
      </p:sp>
    </p:spTree>
    <p:extLst>
      <p:ext uri="{BB962C8B-B14F-4D97-AF65-F5344CB8AC3E}">
        <p14:creationId xmlns:p14="http://schemas.microsoft.com/office/powerpoint/2010/main" val="1335296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63034-C530-DC0D-B941-C718FD7CA62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0D13F14-4221-26DA-1180-9E168825B771}"/>
              </a:ext>
            </a:extLst>
          </p:cNvPr>
          <p:cNvSpPr txBox="1">
            <a:spLocks noGrp="1"/>
          </p:cNvSpPr>
          <p:nvPr>
            <p:ph type="title" idx="4294967295"/>
          </p:nvPr>
        </p:nvSpPr>
        <p:spPr>
          <a:xfrm>
            <a:off x="812801" y="624577"/>
            <a:ext cx="5690125" cy="7649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400" b="1" i="0" u="none" strike="noStrike" kern="1200" cap="none" spc="0" normalizeH="0" baseline="0" noProof="0">
                <a:ln>
                  <a:noFill/>
                </a:ln>
                <a:solidFill>
                  <a:schemeClr val="bg2"/>
                </a:solidFill>
                <a:effectLst/>
                <a:uLnTx/>
                <a:uFillTx/>
                <a:latin typeface="+mn-lt"/>
                <a:ea typeface="+mj-ea"/>
                <a:cs typeface="+mj-cs"/>
              </a:rPr>
              <a:t>Pre-requisite training</a:t>
            </a:r>
          </a:p>
        </p:txBody>
      </p:sp>
      <p:sp>
        <p:nvSpPr>
          <p:cNvPr id="13" name="Content Placeholder 2">
            <a:extLst>
              <a:ext uri="{FF2B5EF4-FFF2-40B4-BE49-F238E27FC236}">
                <a16:creationId xmlns:a16="http://schemas.microsoft.com/office/drawing/2014/main" id="{DF42F562-C302-2FD8-F3D6-77F495E8220F}"/>
              </a:ext>
            </a:extLst>
          </p:cNvPr>
          <p:cNvSpPr txBox="1">
            <a:spLocks/>
          </p:cNvSpPr>
          <p:nvPr/>
        </p:nvSpPr>
        <p:spPr>
          <a:xfrm>
            <a:off x="812801" y="1480534"/>
            <a:ext cx="3230281" cy="433606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spcAft>
                <a:spcPts val="600"/>
              </a:spcAft>
              <a:buFontTx/>
              <a:buNone/>
              <a:defRPr sz="2000" kern="1200">
                <a:solidFill>
                  <a:schemeClr val="tx1"/>
                </a:solidFill>
                <a:latin typeface="+mn-lt"/>
                <a:ea typeface="+mn-ea"/>
                <a:cs typeface="+mn-cs"/>
              </a:defRPr>
            </a:lvl1pPr>
            <a:lvl2pPr marL="216000" indent="-216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AU" sz="1600"/>
              <a:t>Assessors will be required to demonstrate attainment of pre-requisite training in accordance with the </a:t>
            </a:r>
            <a:r>
              <a:rPr lang="en-AU" sz="1600" b="1"/>
              <a:t>NatHERS for Existing Homes Skills and Training Strategy</a:t>
            </a:r>
            <a:r>
              <a:rPr lang="en-AU" sz="1600"/>
              <a:t>.</a:t>
            </a:r>
          </a:p>
          <a:p>
            <a:pPr>
              <a:lnSpc>
                <a:spcPct val="100000"/>
              </a:lnSpc>
              <a:spcBef>
                <a:spcPts val="0"/>
              </a:spcBef>
            </a:pPr>
            <a:r>
              <a:rPr lang="en-AU" sz="1600"/>
              <a:t>Assessors may be eligible to seek Recognition of Prior Learning (RPL) for some or all the 7 units of competency under existing rules regulated by the Australian Skills and Qualifications Authority.  The granting of RPL is a responsibility of Registered Training Organisations.</a:t>
            </a:r>
          </a:p>
          <a:p>
            <a:pPr>
              <a:lnSpc>
                <a:spcPct val="100000"/>
              </a:lnSpc>
              <a:spcBef>
                <a:spcPts val="0"/>
              </a:spcBef>
            </a:pPr>
            <a:endParaRPr lang="en-AU" sz="1600">
              <a:cs typeface="Calibri"/>
            </a:endParaRPr>
          </a:p>
        </p:txBody>
      </p:sp>
      <p:sp>
        <p:nvSpPr>
          <p:cNvPr id="17" name="TextBox 16">
            <a:extLst>
              <a:ext uri="{FF2B5EF4-FFF2-40B4-BE49-F238E27FC236}">
                <a16:creationId xmlns:a16="http://schemas.microsoft.com/office/drawing/2014/main" id="{8CDF512B-7D58-A6D8-8E83-446782567C0A}"/>
              </a:ext>
            </a:extLst>
          </p:cNvPr>
          <p:cNvSpPr txBox="1"/>
          <p:nvPr/>
        </p:nvSpPr>
        <p:spPr>
          <a:xfrm>
            <a:off x="4410635" y="1480535"/>
            <a:ext cx="5060789" cy="3600986"/>
          </a:xfrm>
          <a:prstGeom prst="rect">
            <a:avLst/>
          </a:prstGeom>
          <a:solidFill>
            <a:srgbClr val="EAEAEA"/>
          </a:solidFill>
        </p:spPr>
        <p:txBody>
          <a:bodyPr wrap="square">
            <a:spAutoFit/>
          </a:bodyPr>
          <a:lstStyle/>
          <a:p>
            <a:pPr rtl="0" fontAlgn="base">
              <a:spcBef>
                <a:spcPts val="0"/>
              </a:spcBef>
              <a:spcAft>
                <a:spcPts val="600"/>
              </a:spcAft>
            </a:pPr>
            <a:r>
              <a:rPr lang="en-AU" sz="1600" b="0" i="0" dirty="0">
                <a:solidFill>
                  <a:srgbClr val="000000"/>
                </a:solidFill>
                <a:effectLst/>
              </a:rPr>
              <a:t>Accredited assessors will be required in the Code of Practice agreement to comply with all relevant Work Health and Safety laws within the jurisdictions they operate and </a:t>
            </a:r>
            <a:r>
              <a:rPr lang="en-AU" sz="1600" dirty="0">
                <a:solidFill>
                  <a:srgbClr val="000000"/>
                </a:solidFill>
              </a:rPr>
              <a:t>be solely responsible for: </a:t>
            </a:r>
            <a:endParaRPr lang="en-AU" sz="1600" dirty="0">
              <a:solidFill>
                <a:srgbClr val="000000"/>
              </a:solidFill>
              <a:ea typeface="Calibri"/>
              <a:cs typeface="Calibri"/>
            </a:endParaRPr>
          </a:p>
          <a:p>
            <a:pPr marL="285750" indent="-200025" rtl="0" fontAlgn="base">
              <a:spcBef>
                <a:spcPts val="0"/>
              </a:spcBef>
              <a:spcAft>
                <a:spcPts val="600"/>
              </a:spcAft>
              <a:buFont typeface="Arial" panose="020B0604020202020204" pitchFamily="34" charset="0"/>
              <a:buChar char="•"/>
            </a:pPr>
            <a:r>
              <a:rPr lang="en-AU" sz="1600" dirty="0">
                <a:solidFill>
                  <a:srgbClr val="000000"/>
                </a:solidFill>
              </a:rPr>
              <a:t>their own conduct; and </a:t>
            </a:r>
            <a:endParaRPr lang="en-AU" sz="1600" dirty="0">
              <a:solidFill>
                <a:srgbClr val="000000"/>
              </a:solidFill>
              <a:ea typeface="Calibri"/>
              <a:cs typeface="Calibri"/>
            </a:endParaRPr>
          </a:p>
          <a:p>
            <a:pPr marL="285750" indent="-200025" rtl="0" fontAlgn="base">
              <a:spcBef>
                <a:spcPts val="0"/>
              </a:spcBef>
              <a:spcAft>
                <a:spcPts val="600"/>
              </a:spcAft>
              <a:buFont typeface="Arial" panose="020B0604020202020204" pitchFamily="34" charset="0"/>
              <a:buChar char="•"/>
            </a:pPr>
            <a:r>
              <a:rPr lang="en-AU" sz="1600" dirty="0">
                <a:solidFill>
                  <a:srgbClr val="000000"/>
                </a:solidFill>
              </a:rPr>
              <a:t>their responsibilities under relevant workplace health and safety laws</a:t>
            </a:r>
            <a:r>
              <a:rPr lang="en-AU" sz="1600" b="0" i="0" dirty="0">
                <a:solidFill>
                  <a:srgbClr val="000000"/>
                </a:solidFill>
                <a:effectLst/>
              </a:rPr>
              <a:t>.</a:t>
            </a:r>
            <a:endParaRPr lang="en-AU" sz="1600" b="0" i="0" dirty="0">
              <a:solidFill>
                <a:srgbClr val="000000"/>
              </a:solidFill>
              <a:effectLst/>
              <a:ea typeface="Calibri"/>
              <a:cs typeface="Calibri"/>
            </a:endParaRPr>
          </a:p>
          <a:p>
            <a:pPr fontAlgn="base">
              <a:lnSpc>
                <a:spcPct val="100000"/>
              </a:lnSpc>
              <a:spcBef>
                <a:spcPts val="0"/>
              </a:spcBef>
            </a:pPr>
            <a:r>
              <a:rPr lang="en-AU" sz="1600" dirty="0"/>
              <a:t>Training requirements include the unit of competency </a:t>
            </a:r>
          </a:p>
          <a:p>
            <a:pPr fontAlgn="base">
              <a:lnSpc>
                <a:spcPct val="100000"/>
              </a:lnSpc>
              <a:spcBef>
                <a:spcPts val="0"/>
              </a:spcBef>
              <a:spcAft>
                <a:spcPts val="600"/>
              </a:spcAft>
            </a:pPr>
            <a:r>
              <a:rPr lang="en-AU" sz="1600" b="1" dirty="0"/>
              <a:t>Maintain Workplace Safety in the Property Industry. </a:t>
            </a:r>
          </a:p>
          <a:p>
            <a:pPr fontAlgn="base">
              <a:lnSpc>
                <a:spcPct val="100000"/>
              </a:lnSpc>
              <a:spcBef>
                <a:spcPts val="0"/>
              </a:spcBef>
              <a:spcAft>
                <a:spcPts val="600"/>
              </a:spcAft>
            </a:pPr>
            <a:r>
              <a:rPr lang="en-AU" sz="1600" dirty="0"/>
              <a:t>The Residential Efficiency Scorecard program requires applicants to demonstrate work health safety skills through the submission of an example Safe Work Method Statement.</a:t>
            </a:r>
            <a:endParaRPr lang="en-AU" sz="1600" dirty="0">
              <a:ea typeface="Calibri"/>
              <a:cs typeface="Calibri"/>
            </a:endParaRPr>
          </a:p>
        </p:txBody>
      </p:sp>
      <p:sp>
        <p:nvSpPr>
          <p:cNvPr id="16" name="Content Placeholder 2">
            <a:extLst>
              <a:ext uri="{FF2B5EF4-FFF2-40B4-BE49-F238E27FC236}">
                <a16:creationId xmlns:a16="http://schemas.microsoft.com/office/drawing/2014/main" id="{69480A19-8673-64E7-B0A0-9A637C985E7F}"/>
              </a:ext>
            </a:extLst>
          </p:cNvPr>
          <p:cNvSpPr txBox="1">
            <a:spLocks/>
          </p:cNvSpPr>
          <p:nvPr/>
        </p:nvSpPr>
        <p:spPr>
          <a:xfrm>
            <a:off x="4410635" y="5239653"/>
            <a:ext cx="6875929" cy="708333"/>
          </a:xfrm>
          <a:prstGeom prst="rect">
            <a:avLst/>
          </a:prstGeom>
          <a:solidFill>
            <a:srgbClr val="00703C"/>
          </a:solidFill>
          <a:ln>
            <a:noFill/>
          </a:ln>
        </p:spPr>
        <p:txBody>
          <a:bodyPr vert="horz" lIns="72000" tIns="36000" rIns="54000" bIns="36000" anchor="ctr" anchorCtr="0">
            <a:noAutofit/>
          </a:bodyPr>
          <a:lstStyle>
            <a:lvl1pPr marL="0" indent="0" algn="l" defTabSz="914400" rtl="0" eaLnBrk="1" latinLnBrk="0" hangingPunct="1">
              <a:lnSpc>
                <a:spcPct val="90000"/>
              </a:lnSpc>
              <a:spcBef>
                <a:spcPts val="1000"/>
              </a:spcBef>
              <a:spcAft>
                <a:spcPts val="600"/>
              </a:spcAft>
              <a:buFontTx/>
              <a:buNone/>
              <a:defRPr sz="2000" kern="1200">
                <a:solidFill>
                  <a:schemeClr val="tx1"/>
                </a:solidFill>
                <a:latin typeface="+mn-lt"/>
                <a:ea typeface="+mn-ea"/>
                <a:cs typeface="+mn-cs"/>
              </a:defRPr>
            </a:lvl1pPr>
            <a:lvl2pPr marL="216000" indent="-216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pPr>
            <a:r>
              <a:rPr lang="en-GB" sz="1600" b="1">
                <a:solidFill>
                  <a:schemeClr val="bg1"/>
                </a:solidFill>
              </a:rPr>
              <a:t>Should accreditation require the submission of an example Safe Work Method Statement to confirm assessor work health safety competency?</a:t>
            </a:r>
          </a:p>
        </p:txBody>
      </p:sp>
      <p:pic>
        <p:nvPicPr>
          <p:cNvPr id="3" name="Picture 2">
            <a:extLst>
              <a:ext uri="{FF2B5EF4-FFF2-40B4-BE49-F238E27FC236}">
                <a16:creationId xmlns:a16="http://schemas.microsoft.com/office/drawing/2014/main" id="{C8E3FFA5-C2A2-CE02-7AB9-3622176ECE2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31388" y="1869963"/>
            <a:ext cx="2055176" cy="2487446"/>
          </a:xfrm>
          <a:prstGeom prst="rect">
            <a:avLst/>
          </a:prstGeom>
        </p:spPr>
      </p:pic>
      <p:sp>
        <p:nvSpPr>
          <p:cNvPr id="6" name="TextBox 5">
            <a:extLst>
              <a:ext uri="{FF2B5EF4-FFF2-40B4-BE49-F238E27FC236}">
                <a16:creationId xmlns:a16="http://schemas.microsoft.com/office/drawing/2014/main" id="{69ACDD87-5424-E786-2089-5EBD76CCBB7F}"/>
              </a:ext>
            </a:extLst>
          </p:cNvPr>
          <p:cNvSpPr txBox="1"/>
          <p:nvPr/>
        </p:nvSpPr>
        <p:spPr>
          <a:xfrm>
            <a:off x="10205476" y="6350990"/>
            <a:ext cx="1081088" cy="138499"/>
          </a:xfrm>
          <a:prstGeom prst="rect">
            <a:avLst/>
          </a:prstGeom>
          <a:noFill/>
        </p:spPr>
        <p:txBody>
          <a:bodyPr wrap="square" lIns="0" tIns="0" rIns="0" bIns="0" rtlCol="0">
            <a:spAutoFit/>
          </a:bodyPr>
          <a:lstStyle/>
          <a:p>
            <a:pPr algn="r"/>
            <a:fld id="{E752D76F-37CE-4EFB-8938-B98ED727DBFD}" type="slidenum">
              <a:rPr lang="en-AU" sz="900"/>
              <a:t>12</a:t>
            </a:fld>
            <a:endParaRPr lang="en-AU" sz="900"/>
          </a:p>
        </p:txBody>
      </p:sp>
    </p:spTree>
    <p:extLst>
      <p:ext uri="{BB962C8B-B14F-4D97-AF65-F5344CB8AC3E}">
        <p14:creationId xmlns:p14="http://schemas.microsoft.com/office/powerpoint/2010/main" val="64025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63034-C530-DC0D-B941-C718FD7CA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581385-9A3E-68B6-91D2-8A321E7B050B}"/>
              </a:ext>
            </a:extLst>
          </p:cNvPr>
          <p:cNvSpPr>
            <a:spLocks noGrp="1"/>
          </p:cNvSpPr>
          <p:nvPr>
            <p:ph type="title"/>
          </p:nvPr>
        </p:nvSpPr>
        <p:spPr>
          <a:xfrm>
            <a:off x="645491" y="489625"/>
            <a:ext cx="7886700" cy="663574"/>
          </a:xfrm>
        </p:spPr>
        <p:txBody>
          <a:bodyPr>
            <a:noAutofit/>
          </a:bodyPr>
          <a:lstStyle/>
          <a:p>
            <a:r>
              <a:rPr lang="en-AU"/>
              <a:t>Three steps to accreditation</a:t>
            </a:r>
          </a:p>
        </p:txBody>
      </p:sp>
      <p:cxnSp>
        <p:nvCxnSpPr>
          <p:cNvPr id="65" name="Straight Connector 64">
            <a:extLst>
              <a:ext uri="{FF2B5EF4-FFF2-40B4-BE49-F238E27FC236}">
                <a16:creationId xmlns:a16="http://schemas.microsoft.com/office/drawing/2014/main" id="{DD34D96C-A8F4-38CE-DD15-5D16174252A0}"/>
              </a:ext>
              <a:ext uri="{C183D7F6-B498-43B3-948B-1728B52AA6E4}">
                <adec:decorative xmlns:adec="http://schemas.microsoft.com/office/drawing/2017/decorative" val="1"/>
              </a:ext>
            </a:extLst>
          </p:cNvPr>
          <p:cNvCxnSpPr>
            <a:cxnSpLocks/>
          </p:cNvCxnSpPr>
          <p:nvPr/>
        </p:nvCxnSpPr>
        <p:spPr>
          <a:xfrm>
            <a:off x="909882" y="1747709"/>
            <a:ext cx="3420000" cy="0"/>
          </a:xfrm>
          <a:prstGeom prst="line">
            <a:avLst/>
          </a:prstGeom>
          <a:noFill/>
          <a:ln w="28575" cap="flat" cmpd="sng" algn="ctr">
            <a:solidFill>
              <a:sysClr val="window" lastClr="FFFFFF">
                <a:lumMod val="50000"/>
              </a:sysClr>
            </a:solidFill>
            <a:prstDash val="solid"/>
            <a:miter lim="800000"/>
          </a:ln>
          <a:effectLst/>
        </p:spPr>
      </p:cxnSp>
      <p:sp>
        <p:nvSpPr>
          <p:cNvPr id="66" name="Oval 65">
            <a:extLst>
              <a:ext uri="{FF2B5EF4-FFF2-40B4-BE49-F238E27FC236}">
                <a16:creationId xmlns:a16="http://schemas.microsoft.com/office/drawing/2014/main" id="{4CAA0239-4298-3030-7133-7475D3A6DFDB}"/>
              </a:ext>
              <a:ext uri="{C183D7F6-B498-43B3-948B-1728B52AA6E4}">
                <adec:decorative xmlns:adec="http://schemas.microsoft.com/office/drawing/2017/decorative" val="1"/>
              </a:ext>
            </a:extLst>
          </p:cNvPr>
          <p:cNvSpPr/>
          <p:nvPr/>
        </p:nvSpPr>
        <p:spPr bwMode="auto">
          <a:xfrm>
            <a:off x="2169882" y="1207708"/>
            <a:ext cx="1080000" cy="1080002"/>
          </a:xfrm>
          <a:prstGeom prst="ellipse">
            <a:avLst/>
          </a:prstGeom>
          <a:solidFill>
            <a:sysClr val="window" lastClr="FFFFFF"/>
          </a:solidFill>
          <a:ln w="9525">
            <a:noFill/>
            <a:round/>
            <a:headEnd/>
            <a:tailEnd/>
          </a:ln>
          <a:effectLst>
            <a:outerShdw blurRad="63500" sx="102000" sy="102000" algn="ctr" rotWithShape="0">
              <a:prstClr val="black">
                <a:alpha val="40000"/>
              </a:prstClr>
            </a:outerShdw>
          </a:effectLst>
        </p:spPr>
        <p:txBody>
          <a:bodyPr vert="horz" wrap="square" lIns="128016" tIns="64008" rIns="128016" bIns="64008" numCol="1" rtlCol="0" anchor="t" anchorCtr="0" compatLnSpc="1">
            <a:prstTxWarp prst="textNoShape">
              <a:avLst/>
            </a:prstTxWarp>
          </a:bodyPr>
          <a:lstStyle/>
          <a:p>
            <a:endParaRPr lang="en-AU"/>
          </a:p>
        </p:txBody>
      </p:sp>
      <p:sp>
        <p:nvSpPr>
          <p:cNvPr id="67" name="Oval 66">
            <a:extLst>
              <a:ext uri="{FF2B5EF4-FFF2-40B4-BE49-F238E27FC236}">
                <a16:creationId xmlns:a16="http://schemas.microsoft.com/office/drawing/2014/main" id="{417DF55B-BCF9-E60A-E216-616AB62598EB}"/>
              </a:ext>
            </a:extLst>
          </p:cNvPr>
          <p:cNvSpPr/>
          <p:nvPr/>
        </p:nvSpPr>
        <p:spPr bwMode="auto">
          <a:xfrm>
            <a:off x="2259882" y="1297710"/>
            <a:ext cx="900000" cy="900001"/>
          </a:xfrm>
          <a:prstGeom prst="ellipse">
            <a:avLst/>
          </a:prstGeom>
          <a:solidFill>
            <a:srgbClr val="00703C">
              <a:alpha val="60000"/>
            </a:srgbClr>
          </a:solidFill>
          <a:ln w="9525">
            <a:noFill/>
            <a:round/>
            <a:headEnd/>
            <a:tailEnd/>
          </a:ln>
        </p:spPr>
        <p:txBody>
          <a:bodyPr vert="horz" wrap="square" lIns="0" tIns="0" rIns="0" bIns="0" numCol="1" rtlCol="0" anchor="ctr" anchorCtr="0" compatLnSpc="1">
            <a:prstTxWarp prst="textNoShape">
              <a:avLst/>
            </a:prstTxWarp>
          </a:bodyPr>
          <a:lstStyle/>
          <a:p>
            <a:pPr algn="ctr">
              <a:lnSpc>
                <a:spcPct val="107000"/>
              </a:lnSpc>
              <a:spcAft>
                <a:spcPts val="800"/>
              </a:spcAft>
            </a:pPr>
            <a:r>
              <a:rPr lang="en-AU" b="1" dirty="0">
                <a:solidFill>
                  <a:srgbClr val="FFFFFF"/>
                </a:solidFill>
                <a:latin typeface="Calibri" panose="020F0502020204030204" pitchFamily="34" charset="0"/>
                <a:ea typeface="Calibri" panose="020F0502020204030204" pitchFamily="34" charset="0"/>
                <a:cs typeface="Calibri" panose="020F0502020204030204" pitchFamily="34" charset="0"/>
              </a:rPr>
              <a:t>Step 1</a:t>
            </a:r>
            <a:endParaRPr lang="en-AU" sz="1100" kern="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ED8213A8-CEE8-5A48-F01E-F4C982F69736}"/>
              </a:ext>
              <a:ext uri="{C183D7F6-B498-43B3-948B-1728B52AA6E4}">
                <adec:decorative xmlns:adec="http://schemas.microsoft.com/office/drawing/2017/decorative" val="1"/>
              </a:ext>
            </a:extLst>
          </p:cNvPr>
          <p:cNvCxnSpPr>
            <a:cxnSpLocks/>
          </p:cNvCxnSpPr>
          <p:nvPr/>
        </p:nvCxnSpPr>
        <p:spPr>
          <a:xfrm>
            <a:off x="2709882" y="2287711"/>
            <a:ext cx="0" cy="234001"/>
          </a:xfrm>
          <a:prstGeom prst="line">
            <a:avLst/>
          </a:prstGeom>
          <a:noFill/>
          <a:ln w="19050" cap="flat" cmpd="sng" algn="ctr">
            <a:solidFill>
              <a:sysClr val="window" lastClr="FFFFFF">
                <a:lumMod val="50000"/>
              </a:sysClr>
            </a:solidFill>
            <a:prstDash val="solid"/>
            <a:miter lim="800000"/>
          </a:ln>
          <a:effectLst/>
        </p:spPr>
      </p:cxnSp>
      <p:sp>
        <p:nvSpPr>
          <p:cNvPr id="69" name="Rectangle 68">
            <a:extLst>
              <a:ext uri="{FF2B5EF4-FFF2-40B4-BE49-F238E27FC236}">
                <a16:creationId xmlns:a16="http://schemas.microsoft.com/office/drawing/2014/main" id="{F062B762-981F-E908-DCEC-6A37AF3775A2}"/>
              </a:ext>
              <a:ext uri="{C183D7F6-B498-43B3-948B-1728B52AA6E4}">
                <adec:decorative xmlns:adec="http://schemas.microsoft.com/office/drawing/2017/decorative" val="1"/>
              </a:ext>
            </a:extLst>
          </p:cNvPr>
          <p:cNvSpPr/>
          <p:nvPr/>
        </p:nvSpPr>
        <p:spPr bwMode="auto">
          <a:xfrm>
            <a:off x="909882" y="2523714"/>
            <a:ext cx="3600000" cy="82744"/>
          </a:xfrm>
          <a:prstGeom prst="rect">
            <a:avLst/>
          </a:prstGeom>
          <a:solidFill>
            <a:srgbClr val="00703C">
              <a:alpha val="60000"/>
            </a:srgb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70" name="Rectangle 69">
            <a:extLst>
              <a:ext uri="{FF2B5EF4-FFF2-40B4-BE49-F238E27FC236}">
                <a16:creationId xmlns:a16="http://schemas.microsoft.com/office/drawing/2014/main" id="{67B9DAD9-DD3A-84A2-7CA9-9A2A472EC62D}"/>
              </a:ext>
              <a:ext uri="{C183D7F6-B498-43B3-948B-1728B52AA6E4}">
                <adec:decorative xmlns:adec="http://schemas.microsoft.com/office/drawing/2017/decorative" val="1"/>
              </a:ext>
            </a:extLst>
          </p:cNvPr>
          <p:cNvSpPr/>
          <p:nvPr/>
        </p:nvSpPr>
        <p:spPr bwMode="auto">
          <a:xfrm>
            <a:off x="909882" y="2606458"/>
            <a:ext cx="3600000" cy="3422351"/>
          </a:xfrm>
          <a:prstGeom prst="rect">
            <a:avLst/>
          </a:prstGeom>
          <a:solidFill>
            <a:sysClr val="window" lastClr="FFFFFF">
              <a:lumMod val="95000"/>
            </a:sys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71" name="TextBox 12">
            <a:extLst>
              <a:ext uri="{FF2B5EF4-FFF2-40B4-BE49-F238E27FC236}">
                <a16:creationId xmlns:a16="http://schemas.microsoft.com/office/drawing/2014/main" id="{177B0254-1C83-6AF4-12CE-0A4749D3A946}"/>
              </a:ext>
            </a:extLst>
          </p:cNvPr>
          <p:cNvSpPr txBox="1"/>
          <p:nvPr/>
        </p:nvSpPr>
        <p:spPr>
          <a:xfrm>
            <a:off x="2169882" y="2636983"/>
            <a:ext cx="1080000" cy="241464"/>
          </a:xfrm>
          <a:prstGeom prst="rect">
            <a:avLst/>
          </a:prstGeom>
          <a:noFill/>
          <a:ln>
            <a:noFill/>
          </a:ln>
        </p:spPr>
        <p:txBody>
          <a:bodyPr wrap="square" lIns="0" tIns="0" rIns="0" bIns="0" rtlCol="0" anchor="ctr">
            <a:noAutofit/>
          </a:bodyPr>
          <a:lstStyle/>
          <a:p>
            <a:pPr algn="ctr">
              <a:lnSpc>
                <a:spcPct val="107000"/>
              </a:lnSpc>
              <a:spcAft>
                <a:spcPts val="800"/>
              </a:spcAft>
            </a:pPr>
            <a:r>
              <a:rPr lang="en-US" b="1">
                <a:solidFill>
                  <a:srgbClr val="000000"/>
                </a:solidFill>
                <a:latin typeface="Calibri" panose="020F0502020204030204" pitchFamily="34" charset="0"/>
                <a:ea typeface="Calibri" panose="020F0502020204030204" pitchFamily="34" charset="0"/>
                <a:cs typeface="Calibri" panose="020F0502020204030204" pitchFamily="34" charset="0"/>
              </a:rPr>
              <a:t>Application</a:t>
            </a:r>
            <a:endParaRPr lang="en-AU" kern="100">
              <a:latin typeface="Calibri" panose="020F0502020204030204" pitchFamily="34" charset="0"/>
              <a:ea typeface="Calibri" panose="020F0502020204030204" pitchFamily="34"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0447542A-1E79-6080-3A92-9074E2C53D68}"/>
              </a:ext>
              <a:ext uri="{C183D7F6-B498-43B3-948B-1728B52AA6E4}">
                <adec:decorative xmlns:adec="http://schemas.microsoft.com/office/drawing/2017/decorative" val="1"/>
              </a:ext>
            </a:extLst>
          </p:cNvPr>
          <p:cNvCxnSpPr>
            <a:cxnSpLocks/>
          </p:cNvCxnSpPr>
          <p:nvPr/>
        </p:nvCxnSpPr>
        <p:spPr>
          <a:xfrm>
            <a:off x="2169882" y="2914252"/>
            <a:ext cx="1080000" cy="0"/>
          </a:xfrm>
          <a:prstGeom prst="line">
            <a:avLst/>
          </a:prstGeom>
          <a:noFill/>
          <a:ln w="12700" cap="flat" cmpd="sng" algn="ctr">
            <a:solidFill>
              <a:sysClr val="window" lastClr="FFFFFF">
                <a:lumMod val="50000"/>
              </a:sysClr>
            </a:solidFill>
            <a:prstDash val="solid"/>
            <a:miter lim="800000"/>
          </a:ln>
          <a:effectLst/>
        </p:spPr>
      </p:cxnSp>
      <p:sp>
        <p:nvSpPr>
          <p:cNvPr id="73" name="TextBox 58">
            <a:extLst>
              <a:ext uri="{FF2B5EF4-FFF2-40B4-BE49-F238E27FC236}">
                <a16:creationId xmlns:a16="http://schemas.microsoft.com/office/drawing/2014/main" id="{26E98E34-EE45-076A-6BA1-A01483FC0B5F}"/>
              </a:ext>
            </a:extLst>
          </p:cNvPr>
          <p:cNvSpPr txBox="1"/>
          <p:nvPr/>
        </p:nvSpPr>
        <p:spPr>
          <a:xfrm>
            <a:off x="1017882" y="3002902"/>
            <a:ext cx="3401718" cy="2902597"/>
          </a:xfrm>
          <a:prstGeom prst="rect">
            <a:avLst/>
          </a:prstGeom>
          <a:noFill/>
          <a:ln>
            <a:noFill/>
          </a:ln>
        </p:spPr>
        <p:txBody>
          <a:bodyPr wrap="square" lIns="0" tIns="0" rIns="0" bIns="0" rtlCol="0" anchor="t">
            <a:noAutofit/>
          </a:bodyPr>
          <a:lstStyle/>
          <a:p>
            <a:pPr marL="182245" indent="-182245">
              <a:spcAft>
                <a:spcPts val="400"/>
              </a:spcAft>
              <a:buFont typeface="Wingdings" panose="05000000000000000000" pitchFamily="2" charset="2"/>
              <a:buChar char=""/>
            </a:pPr>
            <a:r>
              <a:rPr lang="en-US" sz="1600" dirty="0">
                <a:solidFill>
                  <a:srgbClr val="000000"/>
                </a:solidFill>
                <a:latin typeface="Calibri"/>
                <a:ea typeface="Calibri"/>
                <a:cs typeface="Calibri"/>
              </a:rPr>
              <a:t>Completed application form</a:t>
            </a:r>
          </a:p>
          <a:p>
            <a:pPr marL="182245" indent="-182245">
              <a:spcAft>
                <a:spcPts val="400"/>
              </a:spcAft>
              <a:buFont typeface="Wingdings" panose="05000000000000000000" pitchFamily="2" charset="2"/>
              <a:buChar char=""/>
            </a:pPr>
            <a:r>
              <a:rPr lang="en-US" sz="1600" dirty="0">
                <a:solidFill>
                  <a:srgbClr val="000000"/>
                </a:solidFill>
                <a:latin typeface="Calibri"/>
                <a:ea typeface="Calibri"/>
                <a:cs typeface="Calibri"/>
              </a:rPr>
              <a:t>Statement of Attainment: 7 units of competency </a:t>
            </a:r>
            <a:r>
              <a:rPr lang="en-AU" sz="1200" i="1" dirty="0"/>
              <a:t>*</a:t>
            </a:r>
            <a:r>
              <a:rPr lang="en-AU" sz="1200" i="1" dirty="0">
                <a:effectLst/>
              </a:rPr>
              <a:t>or as proposed for current ACT EER, Scorecard or NatHERS assessors</a:t>
            </a:r>
            <a:endParaRPr lang="en-AU" sz="1600" dirty="0">
              <a:solidFill>
                <a:srgbClr val="000000"/>
              </a:solidFill>
              <a:latin typeface="Calibri"/>
              <a:ea typeface="Calibri"/>
              <a:cs typeface="Calibri"/>
            </a:endParaRPr>
          </a:p>
          <a:p>
            <a:pPr marL="182245" indent="-182245">
              <a:spcAft>
                <a:spcPts val="400"/>
              </a:spcAft>
              <a:buFont typeface="Wingdings" panose="05000000000000000000" pitchFamily="2" charset="2"/>
              <a:buChar char=""/>
            </a:pPr>
            <a:r>
              <a:rPr lang="en-US" sz="1600" dirty="0">
                <a:solidFill>
                  <a:srgbClr val="000000"/>
                </a:solidFill>
                <a:latin typeface="Calibri"/>
                <a:ea typeface="Calibri"/>
                <a:cs typeface="Calibri"/>
              </a:rPr>
              <a:t>Certificate of Completion – </a:t>
            </a:r>
            <a:r>
              <a:rPr lang="en-US" sz="1600" dirty="0" err="1">
                <a:solidFill>
                  <a:srgbClr val="000000"/>
                </a:solidFill>
                <a:latin typeface="Calibri"/>
                <a:ea typeface="Calibri"/>
                <a:cs typeface="Calibri"/>
              </a:rPr>
              <a:t>NatHERS</a:t>
            </a:r>
            <a:r>
              <a:rPr lang="en-US" sz="1600" dirty="0">
                <a:solidFill>
                  <a:srgbClr val="000000"/>
                </a:solidFill>
                <a:latin typeface="Calibri"/>
                <a:ea typeface="Calibri"/>
                <a:cs typeface="Calibri"/>
              </a:rPr>
              <a:t> Existing Homes Training </a:t>
            </a:r>
            <a:endParaRPr lang="en-AU" sz="1600" dirty="0">
              <a:solidFill>
                <a:srgbClr val="000000"/>
              </a:solidFill>
              <a:latin typeface="Calibri" panose="020F0502020204030204" pitchFamily="34" charset="0"/>
              <a:ea typeface="Calibri"/>
              <a:cs typeface="Calibri"/>
            </a:endParaRPr>
          </a:p>
          <a:p>
            <a:pPr marL="182245" indent="-182245">
              <a:spcAft>
                <a:spcPts val="400"/>
              </a:spcAft>
              <a:buFont typeface="Wingdings" panose="05000000000000000000" pitchFamily="2" charset="2"/>
              <a:buChar char=""/>
            </a:pPr>
            <a:r>
              <a:rPr lang="en-US" sz="1600" dirty="0">
                <a:solidFill>
                  <a:srgbClr val="000000"/>
                </a:solidFill>
                <a:latin typeface="Calibri"/>
                <a:ea typeface="Times New Roman" panose="02020603050405020304" pitchFamily="18" charset="0"/>
                <a:cs typeface="Calibri"/>
              </a:rPr>
              <a:t>Certificates of Completion for software tools training</a:t>
            </a:r>
          </a:p>
          <a:p>
            <a:pPr marL="182245" indent="-182245">
              <a:spcAft>
                <a:spcPts val="400"/>
              </a:spcAft>
              <a:buFont typeface="Wingdings" panose="05000000000000000000" pitchFamily="2" charset="2"/>
              <a:buChar char=""/>
            </a:pPr>
            <a:r>
              <a:rPr lang="en-US" sz="1600" dirty="0">
                <a:solidFill>
                  <a:srgbClr val="000000"/>
                </a:solidFill>
                <a:latin typeface="Calibri"/>
                <a:cs typeface="Calibri"/>
              </a:rPr>
              <a:t>National Police Records Check</a:t>
            </a:r>
          </a:p>
          <a:p>
            <a:pPr marL="182245" indent="-182245">
              <a:spcAft>
                <a:spcPts val="400"/>
              </a:spcAft>
              <a:buFont typeface="Wingdings" panose="05000000000000000000" pitchFamily="2" charset="2"/>
              <a:buChar char=""/>
            </a:pPr>
            <a:r>
              <a:rPr lang="en-US" sz="1600" dirty="0">
                <a:solidFill>
                  <a:srgbClr val="000000"/>
                </a:solidFill>
                <a:latin typeface="Calibri"/>
                <a:cs typeface="Calibri"/>
              </a:rPr>
              <a:t>Privacy incident management protocols </a:t>
            </a:r>
            <a:endParaRPr lang="en-AU" sz="1600" dirty="0">
              <a:solidFill>
                <a:srgbClr val="000000"/>
              </a:solidFill>
              <a:latin typeface="Calibri"/>
              <a:cs typeface="Calibri"/>
            </a:endParaRPr>
          </a:p>
        </p:txBody>
      </p:sp>
      <p:sp>
        <p:nvSpPr>
          <p:cNvPr id="64" name="Arrow: Chevron 63">
            <a:extLst>
              <a:ext uri="{FF2B5EF4-FFF2-40B4-BE49-F238E27FC236}">
                <a16:creationId xmlns:a16="http://schemas.microsoft.com/office/drawing/2014/main" id="{27E4EEC0-AEB2-F320-0359-9A7570258A7A}"/>
              </a:ext>
              <a:ext uri="{C183D7F6-B498-43B3-948B-1728B52AA6E4}">
                <adec:decorative xmlns:adec="http://schemas.microsoft.com/office/drawing/2017/decorative" val="1"/>
              </a:ext>
            </a:extLst>
          </p:cNvPr>
          <p:cNvSpPr/>
          <p:nvPr/>
        </p:nvSpPr>
        <p:spPr>
          <a:xfrm>
            <a:off x="4329290" y="1584820"/>
            <a:ext cx="180592" cy="325778"/>
          </a:xfrm>
          <a:prstGeom prst="chevron">
            <a:avLst/>
          </a:prstGeom>
          <a:solidFill>
            <a:srgbClr val="00703C">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a:p>
        </p:txBody>
      </p:sp>
      <p:cxnSp>
        <p:nvCxnSpPr>
          <p:cNvPr id="50" name="Straight Connector 49">
            <a:extLst>
              <a:ext uri="{FF2B5EF4-FFF2-40B4-BE49-F238E27FC236}">
                <a16:creationId xmlns:a16="http://schemas.microsoft.com/office/drawing/2014/main" id="{08A642DB-B780-DA2F-B7A3-EE48AACF7A48}"/>
              </a:ext>
              <a:ext uri="{C183D7F6-B498-43B3-948B-1728B52AA6E4}">
                <adec:decorative xmlns:adec="http://schemas.microsoft.com/office/drawing/2017/decorative" val="1"/>
              </a:ext>
            </a:extLst>
          </p:cNvPr>
          <p:cNvCxnSpPr>
            <a:cxnSpLocks/>
          </p:cNvCxnSpPr>
          <p:nvPr/>
        </p:nvCxnSpPr>
        <p:spPr>
          <a:xfrm>
            <a:off x="4719518" y="1734286"/>
            <a:ext cx="2592000" cy="0"/>
          </a:xfrm>
          <a:prstGeom prst="line">
            <a:avLst/>
          </a:prstGeom>
          <a:noFill/>
          <a:ln w="28575" cap="flat" cmpd="sng" algn="ctr">
            <a:solidFill>
              <a:sysClr val="window" lastClr="FFFFFF">
                <a:lumMod val="50000"/>
              </a:sysClr>
            </a:solidFill>
            <a:prstDash val="solid"/>
            <a:miter lim="800000"/>
          </a:ln>
          <a:effectLst/>
        </p:spPr>
      </p:cxnSp>
      <p:sp>
        <p:nvSpPr>
          <p:cNvPr id="51" name="Oval 50">
            <a:extLst>
              <a:ext uri="{FF2B5EF4-FFF2-40B4-BE49-F238E27FC236}">
                <a16:creationId xmlns:a16="http://schemas.microsoft.com/office/drawing/2014/main" id="{B3306A79-F7E7-AC06-17B2-E2E2595F050A}"/>
              </a:ext>
              <a:ext uri="{C183D7F6-B498-43B3-948B-1728B52AA6E4}">
                <adec:decorative xmlns:adec="http://schemas.microsoft.com/office/drawing/2017/decorative" val="1"/>
              </a:ext>
            </a:extLst>
          </p:cNvPr>
          <p:cNvSpPr/>
          <p:nvPr/>
        </p:nvSpPr>
        <p:spPr bwMode="auto">
          <a:xfrm>
            <a:off x="5561918" y="1194287"/>
            <a:ext cx="1080000" cy="1080000"/>
          </a:xfrm>
          <a:prstGeom prst="ellipse">
            <a:avLst/>
          </a:prstGeom>
          <a:solidFill>
            <a:sysClr val="window" lastClr="FFFFFF"/>
          </a:solidFill>
          <a:ln w="9525">
            <a:noFill/>
            <a:round/>
            <a:headEnd/>
            <a:tailEnd/>
          </a:ln>
          <a:effectLst>
            <a:outerShdw blurRad="63500" sx="102000" sy="102000" algn="ctr" rotWithShape="0">
              <a:prstClr val="black">
                <a:alpha val="40000"/>
              </a:prstClr>
            </a:outerShdw>
          </a:effectLst>
        </p:spPr>
        <p:txBody>
          <a:bodyPr vert="horz" wrap="square" lIns="128016" tIns="64008" rIns="128016" bIns="64008" numCol="1" rtlCol="0" anchor="t" anchorCtr="0" compatLnSpc="1">
            <a:prstTxWarp prst="textNoShape">
              <a:avLst/>
            </a:prstTxWarp>
          </a:bodyPr>
          <a:lstStyle/>
          <a:p>
            <a:endParaRPr lang="en-AU"/>
          </a:p>
        </p:txBody>
      </p:sp>
      <p:sp>
        <p:nvSpPr>
          <p:cNvPr id="52" name="Oval 51">
            <a:extLst>
              <a:ext uri="{FF2B5EF4-FFF2-40B4-BE49-F238E27FC236}">
                <a16:creationId xmlns:a16="http://schemas.microsoft.com/office/drawing/2014/main" id="{EFFECC19-E733-4B4F-79B0-086B1E732932}"/>
              </a:ext>
            </a:extLst>
          </p:cNvPr>
          <p:cNvSpPr/>
          <p:nvPr/>
        </p:nvSpPr>
        <p:spPr bwMode="auto">
          <a:xfrm>
            <a:off x="5651918" y="1284287"/>
            <a:ext cx="900000" cy="900000"/>
          </a:xfrm>
          <a:prstGeom prst="ellipse">
            <a:avLst/>
          </a:prstGeom>
          <a:solidFill>
            <a:srgbClr val="00703C">
              <a:alpha val="74902"/>
            </a:srgbClr>
          </a:solidFill>
          <a:ln w="9525">
            <a:noFill/>
            <a:round/>
            <a:headEnd/>
            <a:tailEnd/>
          </a:ln>
        </p:spPr>
        <p:txBody>
          <a:bodyPr vert="horz" wrap="square" lIns="0" tIns="0" rIns="0" bIns="0" numCol="1" rtlCol="0" anchor="ctr" anchorCtr="0" compatLnSpc="1">
            <a:prstTxWarp prst="textNoShape">
              <a:avLst/>
            </a:prstTxWarp>
          </a:bodyPr>
          <a:lstStyle/>
          <a:p>
            <a:pPr algn="ctr">
              <a:lnSpc>
                <a:spcPct val="107000"/>
              </a:lnSpc>
              <a:spcAft>
                <a:spcPts val="800"/>
              </a:spcAft>
            </a:pPr>
            <a:r>
              <a:rPr lang="en-AU" b="1">
                <a:solidFill>
                  <a:srgbClr val="FFFFFF"/>
                </a:solidFill>
                <a:latin typeface="Calibri" panose="020F0502020204030204" pitchFamily="34" charset="0"/>
                <a:ea typeface="Calibri" panose="020F0502020204030204" pitchFamily="34" charset="0"/>
                <a:cs typeface="Calibri" panose="020F0502020204030204" pitchFamily="34" charset="0"/>
              </a:rPr>
              <a:t>Step 2</a:t>
            </a:r>
            <a:endParaRPr lang="en-AU" sz="1100" kern="100">
              <a:latin typeface="Calibri" panose="020F0502020204030204" pitchFamily="34" charset="0"/>
              <a:ea typeface="Calibri" panose="020F0502020204030204" pitchFamily="34"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9B1D518F-48ED-561B-57B0-EB06EAA4DFDE}"/>
              </a:ext>
              <a:ext uri="{C183D7F6-B498-43B3-948B-1728B52AA6E4}">
                <adec:decorative xmlns:adec="http://schemas.microsoft.com/office/drawing/2017/decorative" val="1"/>
              </a:ext>
            </a:extLst>
          </p:cNvPr>
          <p:cNvCxnSpPr>
            <a:cxnSpLocks/>
          </p:cNvCxnSpPr>
          <p:nvPr/>
        </p:nvCxnSpPr>
        <p:spPr>
          <a:xfrm>
            <a:off x="6101918" y="2274288"/>
            <a:ext cx="0" cy="234000"/>
          </a:xfrm>
          <a:prstGeom prst="line">
            <a:avLst/>
          </a:prstGeom>
          <a:noFill/>
          <a:ln w="19050" cap="flat" cmpd="sng" algn="ctr">
            <a:solidFill>
              <a:sysClr val="window" lastClr="FFFFFF">
                <a:lumMod val="50000"/>
              </a:sysClr>
            </a:solidFill>
            <a:prstDash val="solid"/>
            <a:miter lim="800000"/>
          </a:ln>
          <a:effectLst/>
        </p:spPr>
      </p:cxnSp>
      <p:sp>
        <p:nvSpPr>
          <p:cNvPr id="54" name="Rectangle 53">
            <a:extLst>
              <a:ext uri="{FF2B5EF4-FFF2-40B4-BE49-F238E27FC236}">
                <a16:creationId xmlns:a16="http://schemas.microsoft.com/office/drawing/2014/main" id="{B4617D17-F300-3167-E6B0-6AEE66AD007A}"/>
              </a:ext>
              <a:ext uri="{C183D7F6-B498-43B3-948B-1728B52AA6E4}">
                <adec:decorative xmlns:adec="http://schemas.microsoft.com/office/drawing/2017/decorative" val="1"/>
              </a:ext>
            </a:extLst>
          </p:cNvPr>
          <p:cNvSpPr/>
          <p:nvPr/>
        </p:nvSpPr>
        <p:spPr bwMode="auto">
          <a:xfrm>
            <a:off x="4719518" y="2510293"/>
            <a:ext cx="2764800" cy="96165"/>
          </a:xfrm>
          <a:prstGeom prst="rect">
            <a:avLst/>
          </a:prstGeom>
          <a:solidFill>
            <a:srgbClr val="00703C">
              <a:alpha val="74902"/>
            </a:srgb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55" name="Rectangle 54">
            <a:extLst>
              <a:ext uri="{FF2B5EF4-FFF2-40B4-BE49-F238E27FC236}">
                <a16:creationId xmlns:a16="http://schemas.microsoft.com/office/drawing/2014/main" id="{AD11919A-D708-D53B-E3A4-CCB98E4F24F1}"/>
              </a:ext>
              <a:ext uri="{C183D7F6-B498-43B3-948B-1728B52AA6E4}">
                <adec:decorative xmlns:adec="http://schemas.microsoft.com/office/drawing/2017/decorative" val="1"/>
              </a:ext>
            </a:extLst>
          </p:cNvPr>
          <p:cNvSpPr/>
          <p:nvPr/>
        </p:nvSpPr>
        <p:spPr bwMode="auto">
          <a:xfrm>
            <a:off x="4719518" y="2593036"/>
            <a:ext cx="2763101" cy="3422351"/>
          </a:xfrm>
          <a:prstGeom prst="rect">
            <a:avLst/>
          </a:prstGeom>
          <a:solidFill>
            <a:sysClr val="window" lastClr="FFFFFF">
              <a:lumMod val="95000"/>
            </a:sys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56" name="TextBox 12">
            <a:extLst>
              <a:ext uri="{FF2B5EF4-FFF2-40B4-BE49-F238E27FC236}">
                <a16:creationId xmlns:a16="http://schemas.microsoft.com/office/drawing/2014/main" id="{71BAC9BD-D8EE-FE52-BB47-CD6922CFA996}"/>
              </a:ext>
            </a:extLst>
          </p:cNvPr>
          <p:cNvSpPr txBox="1"/>
          <p:nvPr/>
        </p:nvSpPr>
        <p:spPr>
          <a:xfrm>
            <a:off x="5466082" y="2623561"/>
            <a:ext cx="1271672" cy="280624"/>
          </a:xfrm>
          <a:prstGeom prst="rect">
            <a:avLst/>
          </a:prstGeom>
          <a:noFill/>
          <a:ln>
            <a:noFill/>
          </a:ln>
        </p:spPr>
        <p:txBody>
          <a:bodyPr wrap="square" lIns="0" tIns="0" rIns="0" bIns="0" rtlCol="0" anchor="ctr">
            <a:noAutofit/>
          </a:bodyPr>
          <a:lstStyle/>
          <a:p>
            <a:pPr algn="ctr">
              <a:lnSpc>
                <a:spcPct val="107000"/>
              </a:lnSpc>
              <a:spcAft>
                <a:spcPts val="800"/>
              </a:spcAft>
            </a:pPr>
            <a:r>
              <a:rPr lang="en-US" b="1">
                <a:solidFill>
                  <a:srgbClr val="000000"/>
                </a:solidFill>
                <a:latin typeface="Calibri" panose="020F0502020204030204" pitchFamily="34" charset="0"/>
                <a:ea typeface="Calibri" panose="020F0502020204030204" pitchFamily="34" charset="0"/>
                <a:cs typeface="Calibri" panose="020F0502020204030204" pitchFamily="34" charset="0"/>
              </a:rPr>
              <a:t>Examination</a:t>
            </a:r>
            <a:endParaRPr lang="en-AU" sz="1600" kern="100">
              <a:latin typeface="Calibri" panose="020F0502020204030204" pitchFamily="34" charset="0"/>
              <a:ea typeface="Calibri" panose="020F0502020204030204" pitchFamily="34" charset="0"/>
              <a:cs typeface="Times New Roman" panose="02020603050405020304" pitchFamily="18" charset="0"/>
            </a:endParaRPr>
          </a:p>
        </p:txBody>
      </p:sp>
      <p:cxnSp>
        <p:nvCxnSpPr>
          <p:cNvPr id="57" name="Straight Connector 56">
            <a:extLst>
              <a:ext uri="{FF2B5EF4-FFF2-40B4-BE49-F238E27FC236}">
                <a16:creationId xmlns:a16="http://schemas.microsoft.com/office/drawing/2014/main" id="{BECBB985-DEFA-71D0-1213-B92175EF8471}"/>
              </a:ext>
              <a:ext uri="{C183D7F6-B498-43B3-948B-1728B52AA6E4}">
                <adec:decorative xmlns:adec="http://schemas.microsoft.com/office/drawing/2017/decorative" val="1"/>
              </a:ext>
            </a:extLst>
          </p:cNvPr>
          <p:cNvCxnSpPr>
            <a:cxnSpLocks/>
          </p:cNvCxnSpPr>
          <p:nvPr/>
        </p:nvCxnSpPr>
        <p:spPr>
          <a:xfrm>
            <a:off x="5525918" y="2900830"/>
            <a:ext cx="1152000" cy="0"/>
          </a:xfrm>
          <a:prstGeom prst="line">
            <a:avLst/>
          </a:prstGeom>
          <a:noFill/>
          <a:ln w="12700" cap="flat" cmpd="sng" algn="ctr">
            <a:solidFill>
              <a:sysClr val="window" lastClr="FFFFFF">
                <a:lumMod val="50000"/>
              </a:sysClr>
            </a:solidFill>
            <a:prstDash val="solid"/>
            <a:miter lim="800000"/>
          </a:ln>
          <a:effectLst/>
        </p:spPr>
      </p:cxnSp>
      <p:sp>
        <p:nvSpPr>
          <p:cNvPr id="58" name="TextBox 58">
            <a:extLst>
              <a:ext uri="{FF2B5EF4-FFF2-40B4-BE49-F238E27FC236}">
                <a16:creationId xmlns:a16="http://schemas.microsoft.com/office/drawing/2014/main" id="{BCD78919-C483-A733-B6DC-337BAB435A37}"/>
              </a:ext>
            </a:extLst>
          </p:cNvPr>
          <p:cNvSpPr txBox="1"/>
          <p:nvPr/>
        </p:nvSpPr>
        <p:spPr>
          <a:xfrm>
            <a:off x="4948447" y="3020137"/>
            <a:ext cx="2447836" cy="1910571"/>
          </a:xfrm>
          <a:prstGeom prst="rect">
            <a:avLst/>
          </a:prstGeom>
          <a:noFill/>
          <a:ln>
            <a:noFill/>
          </a:ln>
        </p:spPr>
        <p:txBody>
          <a:bodyPr wrap="square" lIns="0" tIns="0" rIns="0" bIns="0" rtlCol="0" anchor="t">
            <a:noAutofit/>
          </a:bodyPr>
          <a:lstStyle/>
          <a:p>
            <a:pPr marL="182245" indent="-182245">
              <a:spcAft>
                <a:spcPts val="300"/>
              </a:spcAft>
              <a:buFont typeface="Wingdings" panose="05000000000000000000" pitchFamily="2" charset="2"/>
              <a:buChar char=""/>
            </a:pPr>
            <a:r>
              <a:rPr lang="en-US" sz="1600">
                <a:solidFill>
                  <a:srgbClr val="000000"/>
                </a:solidFill>
                <a:latin typeface="Calibri"/>
                <a:cs typeface="Calibri"/>
              </a:rPr>
              <a:t>Successfully complete an online accreditation exam</a:t>
            </a:r>
            <a:endParaRPr lang="en-AU" sz="1600">
              <a:solidFill>
                <a:srgbClr val="000000"/>
              </a:solidFill>
              <a:latin typeface="Calibri"/>
              <a:cs typeface="Calibri"/>
            </a:endParaRPr>
          </a:p>
        </p:txBody>
      </p:sp>
      <p:sp>
        <p:nvSpPr>
          <p:cNvPr id="74" name="Arrow: Chevron 73">
            <a:extLst>
              <a:ext uri="{FF2B5EF4-FFF2-40B4-BE49-F238E27FC236}">
                <a16:creationId xmlns:a16="http://schemas.microsoft.com/office/drawing/2014/main" id="{A33A1442-1E7D-AC3B-420A-98125F96257F}"/>
              </a:ext>
              <a:ext uri="{C183D7F6-B498-43B3-948B-1728B52AA6E4}">
                <adec:decorative xmlns:adec="http://schemas.microsoft.com/office/drawing/2017/decorative" val="1"/>
              </a:ext>
            </a:extLst>
          </p:cNvPr>
          <p:cNvSpPr/>
          <p:nvPr/>
        </p:nvSpPr>
        <p:spPr>
          <a:xfrm>
            <a:off x="7302644" y="1573762"/>
            <a:ext cx="179975" cy="321053"/>
          </a:xfrm>
          <a:prstGeom prst="chevron">
            <a:avLst/>
          </a:prstGeom>
          <a:solidFill>
            <a:srgbClr val="00703C">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a:p>
        </p:txBody>
      </p:sp>
      <p:cxnSp>
        <p:nvCxnSpPr>
          <p:cNvPr id="79" name="Straight Connector 78">
            <a:extLst>
              <a:ext uri="{FF2B5EF4-FFF2-40B4-BE49-F238E27FC236}">
                <a16:creationId xmlns:a16="http://schemas.microsoft.com/office/drawing/2014/main" id="{F472000A-C43F-42F3-DB79-C0A4B48168A7}"/>
              </a:ext>
              <a:ext uri="{C183D7F6-B498-43B3-948B-1728B52AA6E4}">
                <adec:decorative xmlns:adec="http://schemas.microsoft.com/office/drawing/2017/decorative" val="1"/>
              </a:ext>
            </a:extLst>
          </p:cNvPr>
          <p:cNvCxnSpPr>
            <a:cxnSpLocks/>
          </p:cNvCxnSpPr>
          <p:nvPr/>
        </p:nvCxnSpPr>
        <p:spPr>
          <a:xfrm>
            <a:off x="7696200" y="1733627"/>
            <a:ext cx="3240000" cy="0"/>
          </a:xfrm>
          <a:prstGeom prst="line">
            <a:avLst/>
          </a:prstGeom>
          <a:noFill/>
          <a:ln w="28575" cap="flat" cmpd="sng" algn="ctr">
            <a:solidFill>
              <a:sysClr val="window" lastClr="FFFFFF">
                <a:lumMod val="50000"/>
              </a:sysClr>
            </a:solidFill>
            <a:prstDash val="solid"/>
            <a:miter lim="800000"/>
          </a:ln>
          <a:effectLst/>
        </p:spPr>
      </p:cxnSp>
      <p:sp>
        <p:nvSpPr>
          <p:cNvPr id="80" name="Oval 79">
            <a:extLst>
              <a:ext uri="{FF2B5EF4-FFF2-40B4-BE49-F238E27FC236}">
                <a16:creationId xmlns:a16="http://schemas.microsoft.com/office/drawing/2014/main" id="{4E6FA189-9728-ADAD-6CC5-1F703BABBC7D}"/>
              </a:ext>
              <a:ext uri="{C183D7F6-B498-43B3-948B-1728B52AA6E4}">
                <adec:decorative xmlns:adec="http://schemas.microsoft.com/office/drawing/2017/decorative" val="1"/>
              </a:ext>
            </a:extLst>
          </p:cNvPr>
          <p:cNvSpPr/>
          <p:nvPr/>
        </p:nvSpPr>
        <p:spPr bwMode="auto">
          <a:xfrm>
            <a:off x="8956200" y="1193627"/>
            <a:ext cx="1080000" cy="1080000"/>
          </a:xfrm>
          <a:prstGeom prst="ellipse">
            <a:avLst/>
          </a:prstGeom>
          <a:solidFill>
            <a:sysClr val="window" lastClr="FFFFFF"/>
          </a:solidFill>
          <a:ln w="9525">
            <a:noFill/>
            <a:round/>
            <a:headEnd/>
            <a:tailEnd/>
          </a:ln>
          <a:effectLst>
            <a:outerShdw blurRad="63500" sx="102000" sy="102000" algn="ctr" rotWithShape="0">
              <a:prstClr val="black">
                <a:alpha val="40000"/>
              </a:prstClr>
            </a:outerShdw>
          </a:effectLst>
        </p:spPr>
        <p:txBody>
          <a:bodyPr vert="horz" wrap="square" lIns="128016" tIns="64008" rIns="128016" bIns="64008" numCol="1" rtlCol="0" anchor="t" anchorCtr="0" compatLnSpc="1">
            <a:prstTxWarp prst="textNoShape">
              <a:avLst/>
            </a:prstTxWarp>
          </a:bodyPr>
          <a:lstStyle/>
          <a:p>
            <a:endParaRPr lang="en-AU"/>
          </a:p>
        </p:txBody>
      </p:sp>
      <p:sp>
        <p:nvSpPr>
          <p:cNvPr id="81" name="Oval 80">
            <a:extLst>
              <a:ext uri="{FF2B5EF4-FFF2-40B4-BE49-F238E27FC236}">
                <a16:creationId xmlns:a16="http://schemas.microsoft.com/office/drawing/2014/main" id="{63734EBD-5CC2-9443-D36F-DB1E5C48E201}"/>
              </a:ext>
            </a:extLst>
          </p:cNvPr>
          <p:cNvSpPr/>
          <p:nvPr/>
        </p:nvSpPr>
        <p:spPr bwMode="auto">
          <a:xfrm>
            <a:off x="9046200" y="1283627"/>
            <a:ext cx="900000" cy="900000"/>
          </a:xfrm>
          <a:prstGeom prst="ellipse">
            <a:avLst/>
          </a:prstGeom>
          <a:solidFill>
            <a:srgbClr val="00703F">
              <a:alpha val="89804"/>
            </a:srgbClr>
          </a:solidFill>
          <a:ln w="9525">
            <a:noFill/>
            <a:round/>
            <a:headEnd/>
            <a:tailEnd/>
          </a:ln>
        </p:spPr>
        <p:txBody>
          <a:bodyPr vert="horz" wrap="square" lIns="0" tIns="0" rIns="0" bIns="0" numCol="1" rtlCol="0" anchor="ctr" anchorCtr="0" compatLnSpc="1">
            <a:prstTxWarp prst="textNoShape">
              <a:avLst/>
            </a:prstTxWarp>
          </a:bodyPr>
          <a:lstStyle/>
          <a:p>
            <a:pPr algn="ctr">
              <a:lnSpc>
                <a:spcPct val="107000"/>
              </a:lnSpc>
              <a:spcAft>
                <a:spcPts val="800"/>
              </a:spcAft>
            </a:pPr>
            <a:r>
              <a:rPr lang="en-AU" b="1">
                <a:solidFill>
                  <a:srgbClr val="FFFFFF"/>
                </a:solidFill>
                <a:latin typeface="Calibri" panose="020F0502020204030204" pitchFamily="34" charset="0"/>
                <a:ea typeface="Calibri" panose="020F0502020204030204" pitchFamily="34" charset="0"/>
                <a:cs typeface="Calibri" panose="020F0502020204030204" pitchFamily="34" charset="0"/>
              </a:rPr>
              <a:t>Step 3</a:t>
            </a:r>
            <a:endParaRPr lang="en-AU" sz="1100" kern="100">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89CE6035-03BB-82AD-95FD-AAD4D9C68FCB}"/>
              </a:ext>
              <a:ext uri="{C183D7F6-B498-43B3-948B-1728B52AA6E4}">
                <adec:decorative xmlns:adec="http://schemas.microsoft.com/office/drawing/2017/decorative" val="1"/>
              </a:ext>
            </a:extLst>
          </p:cNvPr>
          <p:cNvCxnSpPr>
            <a:cxnSpLocks/>
          </p:cNvCxnSpPr>
          <p:nvPr/>
        </p:nvCxnSpPr>
        <p:spPr>
          <a:xfrm>
            <a:off x="9496200" y="2273627"/>
            <a:ext cx="0" cy="226800"/>
          </a:xfrm>
          <a:prstGeom prst="line">
            <a:avLst/>
          </a:prstGeom>
          <a:noFill/>
          <a:ln w="19050" cap="flat" cmpd="sng" algn="ctr">
            <a:solidFill>
              <a:sysClr val="window" lastClr="FFFFFF">
                <a:lumMod val="50000"/>
              </a:sysClr>
            </a:solidFill>
            <a:prstDash val="solid"/>
            <a:miter lim="800000"/>
          </a:ln>
          <a:effectLst/>
        </p:spPr>
      </p:cxnSp>
      <p:sp>
        <p:nvSpPr>
          <p:cNvPr id="83" name="Rectangle 82">
            <a:extLst>
              <a:ext uri="{FF2B5EF4-FFF2-40B4-BE49-F238E27FC236}">
                <a16:creationId xmlns:a16="http://schemas.microsoft.com/office/drawing/2014/main" id="{BC8E9B43-FF91-B1F7-D019-B0DD2E17A51F}"/>
              </a:ext>
              <a:ext uri="{C183D7F6-B498-43B3-948B-1728B52AA6E4}">
                <adec:decorative xmlns:adec="http://schemas.microsoft.com/office/drawing/2017/decorative" val="1"/>
              </a:ext>
            </a:extLst>
          </p:cNvPr>
          <p:cNvSpPr/>
          <p:nvPr/>
        </p:nvSpPr>
        <p:spPr bwMode="auto">
          <a:xfrm>
            <a:off x="7696200" y="2514104"/>
            <a:ext cx="3600000" cy="119889"/>
          </a:xfrm>
          <a:prstGeom prst="rect">
            <a:avLst/>
          </a:prstGeom>
          <a:solidFill>
            <a:srgbClr val="00703C">
              <a:alpha val="89804"/>
            </a:srgb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84" name="Rectangle 83">
            <a:extLst>
              <a:ext uri="{FF2B5EF4-FFF2-40B4-BE49-F238E27FC236}">
                <a16:creationId xmlns:a16="http://schemas.microsoft.com/office/drawing/2014/main" id="{D7B7E884-BA0C-B0AA-4E23-8FBC5EDFE6D3}"/>
              </a:ext>
              <a:ext uri="{C183D7F6-B498-43B3-948B-1728B52AA6E4}">
                <adec:decorative xmlns:adec="http://schemas.microsoft.com/office/drawing/2017/decorative" val="1"/>
              </a:ext>
            </a:extLst>
          </p:cNvPr>
          <p:cNvSpPr/>
          <p:nvPr/>
        </p:nvSpPr>
        <p:spPr bwMode="auto">
          <a:xfrm>
            <a:off x="7696201" y="2596846"/>
            <a:ext cx="3600000" cy="3422351"/>
          </a:xfrm>
          <a:prstGeom prst="rect">
            <a:avLst/>
          </a:prstGeom>
          <a:solidFill>
            <a:sysClr val="window" lastClr="FFFFFF">
              <a:lumMod val="95000"/>
            </a:sys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85" name="TextBox 12">
            <a:extLst>
              <a:ext uri="{FF2B5EF4-FFF2-40B4-BE49-F238E27FC236}">
                <a16:creationId xmlns:a16="http://schemas.microsoft.com/office/drawing/2014/main" id="{41E95AF9-9A05-755C-A14F-89FDBD456337}"/>
              </a:ext>
            </a:extLst>
          </p:cNvPr>
          <p:cNvSpPr txBox="1"/>
          <p:nvPr/>
        </p:nvSpPr>
        <p:spPr>
          <a:xfrm>
            <a:off x="8750233" y="2627372"/>
            <a:ext cx="1491935" cy="288000"/>
          </a:xfrm>
          <a:prstGeom prst="rect">
            <a:avLst/>
          </a:prstGeom>
          <a:noFill/>
          <a:ln>
            <a:noFill/>
          </a:ln>
        </p:spPr>
        <p:txBody>
          <a:bodyPr wrap="square" lIns="0" tIns="0" rIns="0" bIns="0" rtlCol="0" anchor="ctr">
            <a:noAutofit/>
          </a:bodyPr>
          <a:lstStyle/>
          <a:p>
            <a:pPr algn="ctr">
              <a:lnSpc>
                <a:spcPct val="107000"/>
              </a:lnSpc>
              <a:spcAft>
                <a:spcPts val="800"/>
              </a:spcAft>
            </a:pPr>
            <a:r>
              <a:rPr lang="en-US" b="1">
                <a:solidFill>
                  <a:srgbClr val="000000"/>
                </a:solidFill>
                <a:latin typeface="Calibri" panose="020F0502020204030204" pitchFamily="34" charset="0"/>
                <a:ea typeface="Calibri" panose="020F0502020204030204" pitchFamily="34" charset="0"/>
                <a:cs typeface="Calibri" panose="020F0502020204030204" pitchFamily="34" charset="0"/>
              </a:rPr>
              <a:t>Documentation</a:t>
            </a:r>
            <a:endParaRPr lang="en-AU" sz="1600" kern="100">
              <a:latin typeface="Calibri" panose="020F0502020204030204" pitchFamily="34" charset="0"/>
              <a:ea typeface="Calibri" panose="020F0502020204030204" pitchFamily="34" charset="0"/>
              <a:cs typeface="Times New Roman" panose="02020603050405020304" pitchFamily="18" charset="0"/>
            </a:endParaRPr>
          </a:p>
        </p:txBody>
      </p:sp>
      <p:cxnSp>
        <p:nvCxnSpPr>
          <p:cNvPr id="86" name="Straight Connector 85">
            <a:extLst>
              <a:ext uri="{FF2B5EF4-FFF2-40B4-BE49-F238E27FC236}">
                <a16:creationId xmlns:a16="http://schemas.microsoft.com/office/drawing/2014/main" id="{B3A93FB0-E85D-D31D-2601-F114CAF9BF0F}"/>
              </a:ext>
              <a:ext uri="{C183D7F6-B498-43B3-948B-1728B52AA6E4}">
                <adec:decorative xmlns:adec="http://schemas.microsoft.com/office/drawing/2017/decorative" val="1"/>
              </a:ext>
            </a:extLst>
          </p:cNvPr>
          <p:cNvCxnSpPr>
            <a:cxnSpLocks/>
          </p:cNvCxnSpPr>
          <p:nvPr/>
        </p:nvCxnSpPr>
        <p:spPr>
          <a:xfrm>
            <a:off x="8776200" y="2904641"/>
            <a:ext cx="1440000" cy="0"/>
          </a:xfrm>
          <a:prstGeom prst="line">
            <a:avLst/>
          </a:prstGeom>
          <a:noFill/>
          <a:ln w="12700" cap="flat" cmpd="sng" algn="ctr">
            <a:solidFill>
              <a:sysClr val="window" lastClr="FFFFFF">
                <a:lumMod val="50000"/>
              </a:sysClr>
            </a:solidFill>
            <a:prstDash val="solid"/>
            <a:miter lim="800000"/>
          </a:ln>
          <a:effectLst/>
        </p:spPr>
      </p:cxnSp>
      <p:sp>
        <p:nvSpPr>
          <p:cNvPr id="87" name="TextBox 58">
            <a:extLst>
              <a:ext uri="{FF2B5EF4-FFF2-40B4-BE49-F238E27FC236}">
                <a16:creationId xmlns:a16="http://schemas.microsoft.com/office/drawing/2014/main" id="{06EA7F53-CA7D-1566-C9A0-7AC4662D777F}"/>
              </a:ext>
            </a:extLst>
          </p:cNvPr>
          <p:cNvSpPr txBox="1"/>
          <p:nvPr/>
        </p:nvSpPr>
        <p:spPr>
          <a:xfrm>
            <a:off x="7814770" y="3020739"/>
            <a:ext cx="3359348" cy="1909966"/>
          </a:xfrm>
          <a:prstGeom prst="rect">
            <a:avLst/>
          </a:prstGeom>
          <a:noFill/>
          <a:ln>
            <a:noFill/>
          </a:ln>
        </p:spPr>
        <p:txBody>
          <a:bodyPr wrap="square" lIns="0" tIns="0" rIns="0" bIns="0" rtlCol="0" anchor="t">
            <a:noAutofit/>
          </a:bodyPr>
          <a:lstStyle/>
          <a:p>
            <a:pPr marL="182245" indent="-182245">
              <a:spcAft>
                <a:spcPts val="300"/>
              </a:spcAft>
              <a:buFont typeface="Wingdings" panose="05000000000000000000" pitchFamily="2" charset="2"/>
              <a:buChar char=""/>
            </a:pPr>
            <a:r>
              <a:rPr lang="en-US" sz="1600">
                <a:solidFill>
                  <a:srgbClr val="000000"/>
                </a:solidFill>
                <a:latin typeface="Calibri"/>
                <a:cs typeface="Calibri"/>
              </a:rPr>
              <a:t>Insurance Certificates of Currency</a:t>
            </a:r>
            <a:endParaRPr lang="en-AU" sz="1600">
              <a:solidFill>
                <a:srgbClr val="000000"/>
              </a:solidFill>
              <a:latin typeface="Calibri"/>
              <a:cs typeface="Calibri"/>
            </a:endParaRPr>
          </a:p>
          <a:p>
            <a:pPr marL="182245" indent="-182245">
              <a:spcAft>
                <a:spcPts val="300"/>
              </a:spcAft>
              <a:buFont typeface="Wingdings" panose="05000000000000000000" pitchFamily="2" charset="2"/>
              <a:buChar char=""/>
            </a:pPr>
            <a:r>
              <a:rPr lang="en-US" sz="1600">
                <a:solidFill>
                  <a:srgbClr val="000000"/>
                </a:solidFill>
                <a:latin typeface="Calibri"/>
                <a:cs typeface="Calibri"/>
              </a:rPr>
              <a:t>Declaration of material personal interests</a:t>
            </a:r>
            <a:endParaRPr lang="en-AU" sz="1600">
              <a:solidFill>
                <a:srgbClr val="000000"/>
              </a:solidFill>
              <a:latin typeface="Calibri"/>
              <a:cs typeface="Calibri"/>
            </a:endParaRPr>
          </a:p>
          <a:p>
            <a:pPr marL="182245" indent="-182245">
              <a:spcAft>
                <a:spcPts val="300"/>
              </a:spcAft>
              <a:buFont typeface="Wingdings" panose="05000000000000000000" pitchFamily="2" charset="2"/>
              <a:buChar char=""/>
            </a:pPr>
            <a:r>
              <a:rPr lang="en-US" sz="1600">
                <a:solidFill>
                  <a:srgbClr val="000000"/>
                </a:solidFill>
                <a:latin typeface="Calibri"/>
                <a:cs typeface="Calibri"/>
              </a:rPr>
              <a:t>Signed Assessor Code of Practice </a:t>
            </a:r>
            <a:endParaRPr lang="en-US" sz="1600">
              <a:solidFill>
                <a:srgbClr val="000000"/>
              </a:solidFill>
              <a:latin typeface="Calibri"/>
              <a:ea typeface="Calibri"/>
              <a:cs typeface="Calibri"/>
            </a:endParaRPr>
          </a:p>
          <a:p>
            <a:pPr marL="182245" indent="-182245">
              <a:spcAft>
                <a:spcPts val="300"/>
              </a:spcAft>
              <a:buFont typeface="Wingdings" panose="05000000000000000000" pitchFamily="2" charset="2"/>
              <a:buChar char=""/>
            </a:pPr>
            <a:r>
              <a:rPr lang="en-US" sz="1600">
                <a:solidFill>
                  <a:srgbClr val="000000"/>
                </a:solidFill>
                <a:latin typeface="Calibri"/>
                <a:cs typeface="Calibri"/>
              </a:rPr>
              <a:t>Digital ‘passport-style’ photograph</a:t>
            </a:r>
            <a:endParaRPr lang="en-AU" sz="1600">
              <a:solidFill>
                <a:srgbClr val="000000"/>
              </a:solidFill>
              <a:latin typeface="Calibri"/>
              <a:cs typeface="Calibri"/>
            </a:endParaRPr>
          </a:p>
        </p:txBody>
      </p:sp>
      <p:sp>
        <p:nvSpPr>
          <p:cNvPr id="78" name="Arrow: Chevron 77">
            <a:extLst>
              <a:ext uri="{FF2B5EF4-FFF2-40B4-BE49-F238E27FC236}">
                <a16:creationId xmlns:a16="http://schemas.microsoft.com/office/drawing/2014/main" id="{689AE761-3CB4-290E-3A8F-65D77278613F}"/>
              </a:ext>
              <a:ext uri="{C183D7F6-B498-43B3-948B-1728B52AA6E4}">
                <adec:decorative xmlns:adec="http://schemas.microsoft.com/office/drawing/2017/decorative" val="1"/>
              </a:ext>
            </a:extLst>
          </p:cNvPr>
          <p:cNvSpPr/>
          <p:nvPr/>
        </p:nvSpPr>
        <p:spPr>
          <a:xfrm>
            <a:off x="10950430" y="1598223"/>
            <a:ext cx="177395" cy="270808"/>
          </a:xfrm>
          <a:prstGeom prst="chevron">
            <a:avLst/>
          </a:prstGeom>
          <a:solidFill>
            <a:srgbClr val="00703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a:p>
        </p:txBody>
      </p:sp>
      <p:sp>
        <p:nvSpPr>
          <p:cNvPr id="3" name="TextBox 2">
            <a:extLst>
              <a:ext uri="{FF2B5EF4-FFF2-40B4-BE49-F238E27FC236}">
                <a16:creationId xmlns:a16="http://schemas.microsoft.com/office/drawing/2014/main" id="{82BF61C2-DA3B-AD90-D51A-0AD99EFBB1C6}"/>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13</a:t>
            </a:fld>
            <a:endParaRPr lang="en-AU" sz="900"/>
          </a:p>
        </p:txBody>
      </p:sp>
    </p:spTree>
    <p:extLst>
      <p:ext uri="{BB962C8B-B14F-4D97-AF65-F5344CB8AC3E}">
        <p14:creationId xmlns:p14="http://schemas.microsoft.com/office/powerpoint/2010/main" val="3792100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63034-C530-DC0D-B941-C718FD7CA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0632BA-B1A9-DE3A-9B5D-CA16DC9B2961}"/>
              </a:ext>
            </a:extLst>
          </p:cNvPr>
          <p:cNvSpPr>
            <a:spLocks noGrp="1"/>
          </p:cNvSpPr>
          <p:nvPr>
            <p:ph type="title"/>
          </p:nvPr>
        </p:nvSpPr>
        <p:spPr>
          <a:xfrm>
            <a:off x="838200" y="-663574"/>
            <a:ext cx="10515600" cy="663574"/>
          </a:xfrm>
        </p:spPr>
        <p:txBody>
          <a:bodyPr anchor="b"/>
          <a:lstStyle/>
          <a:p>
            <a:r>
              <a:rPr lang="en-AU" dirty="0"/>
              <a:t>Accreditation </a:t>
            </a:r>
            <a:r>
              <a:rPr lang="en-AU"/>
              <a:t>process steps</a:t>
            </a:r>
          </a:p>
        </p:txBody>
      </p:sp>
      <p:cxnSp>
        <p:nvCxnSpPr>
          <p:cNvPr id="65" name="Straight Connector 64">
            <a:extLst>
              <a:ext uri="{FF2B5EF4-FFF2-40B4-BE49-F238E27FC236}">
                <a16:creationId xmlns:a16="http://schemas.microsoft.com/office/drawing/2014/main" id="{DD34D96C-A8F4-38CE-DD15-5D16174252A0}"/>
              </a:ext>
              <a:ext uri="{C183D7F6-B498-43B3-948B-1728B52AA6E4}">
                <adec:decorative xmlns:adec="http://schemas.microsoft.com/office/drawing/2017/decorative" val="1"/>
              </a:ext>
            </a:extLst>
          </p:cNvPr>
          <p:cNvCxnSpPr>
            <a:cxnSpLocks/>
          </p:cNvCxnSpPr>
          <p:nvPr/>
        </p:nvCxnSpPr>
        <p:spPr>
          <a:xfrm>
            <a:off x="909882" y="1090484"/>
            <a:ext cx="4284000" cy="0"/>
          </a:xfrm>
          <a:prstGeom prst="line">
            <a:avLst/>
          </a:prstGeom>
          <a:noFill/>
          <a:ln w="28575" cap="flat" cmpd="sng" algn="ctr">
            <a:solidFill>
              <a:sysClr val="window" lastClr="FFFFFF">
                <a:lumMod val="50000"/>
              </a:sysClr>
            </a:solidFill>
            <a:prstDash val="solid"/>
            <a:miter lim="800000"/>
          </a:ln>
          <a:effectLst/>
        </p:spPr>
      </p:cxnSp>
      <p:sp>
        <p:nvSpPr>
          <p:cNvPr id="66" name="Oval 65">
            <a:extLst>
              <a:ext uri="{FF2B5EF4-FFF2-40B4-BE49-F238E27FC236}">
                <a16:creationId xmlns:a16="http://schemas.microsoft.com/office/drawing/2014/main" id="{4CAA0239-4298-3030-7133-7475D3A6DFDB}"/>
              </a:ext>
              <a:ext uri="{C183D7F6-B498-43B3-948B-1728B52AA6E4}">
                <adec:decorative xmlns:adec="http://schemas.microsoft.com/office/drawing/2017/decorative" val="1"/>
              </a:ext>
            </a:extLst>
          </p:cNvPr>
          <p:cNvSpPr/>
          <p:nvPr/>
        </p:nvSpPr>
        <p:spPr bwMode="auto">
          <a:xfrm>
            <a:off x="2619881" y="550483"/>
            <a:ext cx="1080000" cy="1080002"/>
          </a:xfrm>
          <a:prstGeom prst="ellipse">
            <a:avLst/>
          </a:prstGeom>
          <a:solidFill>
            <a:sysClr val="window" lastClr="FFFFFF"/>
          </a:solidFill>
          <a:ln w="9525">
            <a:noFill/>
            <a:round/>
            <a:headEnd/>
            <a:tailEnd/>
          </a:ln>
          <a:effectLst>
            <a:outerShdw blurRad="63500" sx="102000" sy="102000" algn="ctr" rotWithShape="0">
              <a:prstClr val="black">
                <a:alpha val="40000"/>
              </a:prstClr>
            </a:outerShdw>
          </a:effectLst>
        </p:spPr>
        <p:txBody>
          <a:bodyPr vert="horz" wrap="square" lIns="128016" tIns="64008" rIns="128016" bIns="64008" numCol="1" rtlCol="0" anchor="t" anchorCtr="0" compatLnSpc="1">
            <a:prstTxWarp prst="textNoShape">
              <a:avLst/>
            </a:prstTxWarp>
          </a:bodyPr>
          <a:lstStyle/>
          <a:p>
            <a:endParaRPr lang="en-AU"/>
          </a:p>
        </p:txBody>
      </p:sp>
      <p:sp>
        <p:nvSpPr>
          <p:cNvPr id="67" name="Oval 66">
            <a:extLst>
              <a:ext uri="{FF2B5EF4-FFF2-40B4-BE49-F238E27FC236}">
                <a16:creationId xmlns:a16="http://schemas.microsoft.com/office/drawing/2014/main" id="{417DF55B-BCF9-E60A-E216-616AB62598EB}"/>
              </a:ext>
            </a:extLst>
          </p:cNvPr>
          <p:cNvSpPr/>
          <p:nvPr/>
        </p:nvSpPr>
        <p:spPr bwMode="auto">
          <a:xfrm>
            <a:off x="2709881" y="640485"/>
            <a:ext cx="900000" cy="900001"/>
          </a:xfrm>
          <a:prstGeom prst="ellipse">
            <a:avLst/>
          </a:prstGeom>
          <a:solidFill>
            <a:srgbClr val="00703C">
              <a:alpha val="60000"/>
            </a:srgbClr>
          </a:solidFill>
          <a:ln w="9525">
            <a:noFill/>
            <a:round/>
            <a:headEnd/>
            <a:tailEnd/>
          </a:ln>
        </p:spPr>
        <p:txBody>
          <a:bodyPr vert="horz" wrap="square" lIns="0" tIns="0" rIns="0" bIns="0" numCol="1" rtlCol="0" anchor="ctr" anchorCtr="0" compatLnSpc="1">
            <a:prstTxWarp prst="textNoShape">
              <a:avLst/>
            </a:prstTxWarp>
          </a:bodyPr>
          <a:lstStyle/>
          <a:p>
            <a:pPr algn="ctr">
              <a:lnSpc>
                <a:spcPct val="107000"/>
              </a:lnSpc>
              <a:spcAft>
                <a:spcPts val="800"/>
              </a:spcAft>
            </a:pPr>
            <a:r>
              <a:rPr lang="en-AU" b="1">
                <a:solidFill>
                  <a:srgbClr val="FFFFFF"/>
                </a:solidFill>
                <a:latin typeface="Calibri" panose="020F0502020204030204" pitchFamily="34" charset="0"/>
                <a:ea typeface="Calibri" panose="020F0502020204030204" pitchFamily="34" charset="0"/>
                <a:cs typeface="Calibri" panose="020F0502020204030204" pitchFamily="34" charset="0"/>
              </a:rPr>
              <a:t>Step 1</a:t>
            </a:r>
            <a:endParaRPr lang="en-AU" sz="1100" kern="100">
              <a:latin typeface="Calibri" panose="020F0502020204030204" pitchFamily="34" charset="0"/>
              <a:ea typeface="Calibri" panose="020F0502020204030204" pitchFamily="34"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ED8213A8-CEE8-5A48-F01E-F4C982F69736}"/>
              </a:ext>
              <a:ext uri="{C183D7F6-B498-43B3-948B-1728B52AA6E4}">
                <adec:decorative xmlns:adec="http://schemas.microsoft.com/office/drawing/2017/decorative" val="1"/>
              </a:ext>
            </a:extLst>
          </p:cNvPr>
          <p:cNvCxnSpPr>
            <a:cxnSpLocks/>
          </p:cNvCxnSpPr>
          <p:nvPr/>
        </p:nvCxnSpPr>
        <p:spPr>
          <a:xfrm>
            <a:off x="3159881" y="1630486"/>
            <a:ext cx="0" cy="234001"/>
          </a:xfrm>
          <a:prstGeom prst="line">
            <a:avLst/>
          </a:prstGeom>
          <a:noFill/>
          <a:ln w="19050" cap="flat" cmpd="sng" algn="ctr">
            <a:solidFill>
              <a:sysClr val="window" lastClr="FFFFFF">
                <a:lumMod val="50000"/>
              </a:sysClr>
            </a:solidFill>
            <a:prstDash val="solid"/>
            <a:miter lim="800000"/>
          </a:ln>
          <a:effectLst/>
        </p:spPr>
      </p:cxnSp>
      <p:sp>
        <p:nvSpPr>
          <p:cNvPr id="69" name="Rectangle 68">
            <a:extLst>
              <a:ext uri="{FF2B5EF4-FFF2-40B4-BE49-F238E27FC236}">
                <a16:creationId xmlns:a16="http://schemas.microsoft.com/office/drawing/2014/main" id="{F062B762-981F-E908-DCEC-6A37AF3775A2}"/>
              </a:ext>
              <a:ext uri="{C183D7F6-B498-43B3-948B-1728B52AA6E4}">
                <adec:decorative xmlns:adec="http://schemas.microsoft.com/office/drawing/2017/decorative" val="1"/>
              </a:ext>
            </a:extLst>
          </p:cNvPr>
          <p:cNvSpPr/>
          <p:nvPr/>
        </p:nvSpPr>
        <p:spPr bwMode="auto">
          <a:xfrm>
            <a:off x="909881" y="1866489"/>
            <a:ext cx="4500000" cy="82744"/>
          </a:xfrm>
          <a:prstGeom prst="rect">
            <a:avLst/>
          </a:prstGeom>
          <a:solidFill>
            <a:srgbClr val="00703C">
              <a:alpha val="60000"/>
            </a:srgb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70" name="Rectangle 69">
            <a:extLst>
              <a:ext uri="{FF2B5EF4-FFF2-40B4-BE49-F238E27FC236}">
                <a16:creationId xmlns:a16="http://schemas.microsoft.com/office/drawing/2014/main" id="{67B9DAD9-DD3A-84A2-7CA9-9A2A472EC62D}"/>
              </a:ext>
              <a:ext uri="{C183D7F6-B498-43B3-948B-1728B52AA6E4}">
                <adec:decorative xmlns:adec="http://schemas.microsoft.com/office/drawing/2017/decorative" val="1"/>
              </a:ext>
            </a:extLst>
          </p:cNvPr>
          <p:cNvSpPr/>
          <p:nvPr/>
        </p:nvSpPr>
        <p:spPr bwMode="auto">
          <a:xfrm>
            <a:off x="909881" y="1949233"/>
            <a:ext cx="4500000" cy="3963950"/>
          </a:xfrm>
          <a:prstGeom prst="rect">
            <a:avLst/>
          </a:prstGeom>
          <a:solidFill>
            <a:sysClr val="window" lastClr="FFFFFF">
              <a:lumMod val="95000"/>
            </a:sys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71" name="TextBox 12">
            <a:extLst>
              <a:ext uri="{FF2B5EF4-FFF2-40B4-BE49-F238E27FC236}">
                <a16:creationId xmlns:a16="http://schemas.microsoft.com/office/drawing/2014/main" id="{177B0254-1C83-6AF4-12CE-0A4749D3A946}"/>
              </a:ext>
            </a:extLst>
          </p:cNvPr>
          <p:cNvSpPr txBox="1"/>
          <p:nvPr/>
        </p:nvSpPr>
        <p:spPr>
          <a:xfrm>
            <a:off x="2619881" y="1979758"/>
            <a:ext cx="1080000" cy="241464"/>
          </a:xfrm>
          <a:prstGeom prst="rect">
            <a:avLst/>
          </a:prstGeom>
          <a:noFill/>
          <a:ln>
            <a:noFill/>
          </a:ln>
        </p:spPr>
        <p:txBody>
          <a:bodyPr wrap="square" lIns="0" tIns="0" rIns="0" bIns="0" rtlCol="0" anchor="ctr">
            <a:noAutofit/>
          </a:bodyPr>
          <a:lstStyle/>
          <a:p>
            <a:pPr algn="ctr">
              <a:lnSpc>
                <a:spcPct val="107000"/>
              </a:lnSpc>
              <a:spcAft>
                <a:spcPts val="800"/>
              </a:spcAft>
            </a:pPr>
            <a:r>
              <a:rPr lang="en-US" b="1">
                <a:solidFill>
                  <a:srgbClr val="000000"/>
                </a:solidFill>
                <a:latin typeface="Calibri" panose="020F0502020204030204" pitchFamily="34" charset="0"/>
                <a:ea typeface="Calibri" panose="020F0502020204030204" pitchFamily="34" charset="0"/>
                <a:cs typeface="Calibri" panose="020F0502020204030204" pitchFamily="34" charset="0"/>
              </a:rPr>
              <a:t>Application</a:t>
            </a:r>
            <a:endParaRPr lang="en-AU" kern="100">
              <a:latin typeface="Calibri" panose="020F0502020204030204" pitchFamily="34" charset="0"/>
              <a:ea typeface="Calibri" panose="020F0502020204030204" pitchFamily="34"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0447542A-1E79-6080-3A92-9074E2C53D68}"/>
              </a:ext>
              <a:ext uri="{C183D7F6-B498-43B3-948B-1728B52AA6E4}">
                <adec:decorative xmlns:adec="http://schemas.microsoft.com/office/drawing/2017/decorative" val="1"/>
              </a:ext>
            </a:extLst>
          </p:cNvPr>
          <p:cNvCxnSpPr>
            <a:cxnSpLocks/>
          </p:cNvCxnSpPr>
          <p:nvPr/>
        </p:nvCxnSpPr>
        <p:spPr>
          <a:xfrm>
            <a:off x="2619881" y="2257027"/>
            <a:ext cx="1080000" cy="0"/>
          </a:xfrm>
          <a:prstGeom prst="line">
            <a:avLst/>
          </a:prstGeom>
          <a:noFill/>
          <a:ln w="12700" cap="flat" cmpd="sng" algn="ctr">
            <a:solidFill>
              <a:sysClr val="window" lastClr="FFFFFF">
                <a:lumMod val="50000"/>
              </a:sysClr>
            </a:solidFill>
            <a:prstDash val="solid"/>
            <a:miter lim="800000"/>
          </a:ln>
          <a:effectLst/>
        </p:spPr>
      </p:cxnSp>
      <p:sp>
        <p:nvSpPr>
          <p:cNvPr id="73" name="TextBox 58">
            <a:extLst>
              <a:ext uri="{FF2B5EF4-FFF2-40B4-BE49-F238E27FC236}">
                <a16:creationId xmlns:a16="http://schemas.microsoft.com/office/drawing/2014/main" id="{26E98E34-EE45-076A-6BA1-A01483FC0B5F}"/>
              </a:ext>
            </a:extLst>
          </p:cNvPr>
          <p:cNvSpPr txBox="1"/>
          <p:nvPr/>
        </p:nvSpPr>
        <p:spPr>
          <a:xfrm>
            <a:off x="1035159" y="2402891"/>
            <a:ext cx="4249444" cy="2902533"/>
          </a:xfrm>
          <a:prstGeom prst="rect">
            <a:avLst/>
          </a:prstGeom>
          <a:noFill/>
          <a:ln>
            <a:noFill/>
          </a:ln>
        </p:spPr>
        <p:txBody>
          <a:bodyPr wrap="square" lIns="0" tIns="0" rIns="0" bIns="0" rtlCol="0" anchor="t">
            <a:noAutofit/>
          </a:bodyPr>
          <a:lstStyle/>
          <a:p>
            <a:pPr marL="171450" indent="-171450">
              <a:buFontTx/>
              <a:buChar char="-"/>
            </a:pPr>
            <a:r>
              <a:rPr lang="en-AU" sz="1600" dirty="0"/>
              <a:t>Qualifications and training certificates are verified. </a:t>
            </a:r>
          </a:p>
          <a:p>
            <a:pPr algn="ctr">
              <a:spcAft>
                <a:spcPts val="800"/>
              </a:spcAft>
            </a:pPr>
            <a:r>
              <a:rPr lang="en-AU" sz="1200" i="1" dirty="0">
                <a:ea typeface="Times New Roman" panose="02020603050405020304" pitchFamily="18" charset="0"/>
                <a:cs typeface="Calibri"/>
              </a:rPr>
              <a:t>Specific training requirements to be outlined in the NatHERS for Existing Homes Skills and Training Strategy.</a:t>
            </a:r>
            <a:endParaRPr lang="en-AU" sz="1200" i="1" dirty="0"/>
          </a:p>
          <a:p>
            <a:pPr marL="171450" indent="-171450">
              <a:buFontTx/>
              <a:buChar char="-"/>
            </a:pPr>
            <a:r>
              <a:rPr lang="en-AU" sz="1600" dirty="0"/>
              <a:t>Privacy and data security documentation reviewed for consistency with the Australian Privacy Act. </a:t>
            </a:r>
          </a:p>
          <a:p>
            <a:pPr algn="ctr">
              <a:spcAft>
                <a:spcPts val="800"/>
              </a:spcAft>
            </a:pPr>
            <a:r>
              <a:rPr lang="en-AU" sz="1200" i="1" dirty="0">
                <a:cs typeface="Calibri"/>
              </a:rPr>
              <a:t>Content is covered in NatHERS for Existing Homes training module.  </a:t>
            </a:r>
          </a:p>
          <a:p>
            <a:pPr marL="171450" indent="-171450">
              <a:buClr>
                <a:srgbClr val="00703F"/>
              </a:buClr>
              <a:buFontTx/>
              <a:buChar char="-"/>
            </a:pPr>
            <a:r>
              <a:rPr lang="en-AU" sz="1600" kern="100" dirty="0">
                <a:cs typeface="Times New Roman" panose="02020603050405020304" pitchFamily="18" charset="0"/>
              </a:rPr>
              <a:t>National Police Records Checks dated within 6 months of date of submission.  </a:t>
            </a:r>
          </a:p>
          <a:p>
            <a:pPr algn="ctr">
              <a:spcAft>
                <a:spcPts val="800"/>
              </a:spcAft>
              <a:buClr>
                <a:srgbClr val="00703F"/>
              </a:buClr>
            </a:pPr>
            <a:r>
              <a:rPr lang="en-AU" sz="1200" i="1" dirty="0">
                <a:cs typeface="Calibri"/>
              </a:rPr>
              <a:t>If already held, valid Working with Children Checks or Working with Vulnerable People Checks </a:t>
            </a:r>
            <a:r>
              <a:rPr lang="en-AU" sz="1200" b="1" i="1" dirty="0">
                <a:cs typeface="Calibri"/>
              </a:rPr>
              <a:t>may</a:t>
            </a:r>
            <a:r>
              <a:rPr lang="en-AU" sz="1200" i="1" dirty="0">
                <a:cs typeface="Calibri"/>
              </a:rPr>
              <a:t> be accepted.</a:t>
            </a:r>
          </a:p>
          <a:p>
            <a:pPr marL="171450" indent="-171450">
              <a:spcAft>
                <a:spcPts val="1200"/>
              </a:spcAft>
              <a:buFontTx/>
              <a:buChar char="-"/>
            </a:pPr>
            <a:r>
              <a:rPr lang="en-AU" sz="1600" dirty="0"/>
              <a:t>Applicant receives log-in and instructions for completing online accreditation exam</a:t>
            </a:r>
          </a:p>
        </p:txBody>
      </p:sp>
      <p:sp>
        <p:nvSpPr>
          <p:cNvPr id="64" name="Arrow: Chevron 63">
            <a:extLst>
              <a:ext uri="{FF2B5EF4-FFF2-40B4-BE49-F238E27FC236}">
                <a16:creationId xmlns:a16="http://schemas.microsoft.com/office/drawing/2014/main" id="{27E4EEC0-AEB2-F320-0359-9A7570258A7A}"/>
              </a:ext>
              <a:ext uri="{C183D7F6-B498-43B3-948B-1728B52AA6E4}">
                <adec:decorative xmlns:adec="http://schemas.microsoft.com/office/drawing/2017/decorative" val="1"/>
              </a:ext>
            </a:extLst>
          </p:cNvPr>
          <p:cNvSpPr/>
          <p:nvPr/>
        </p:nvSpPr>
        <p:spPr>
          <a:xfrm>
            <a:off x="5191190" y="927595"/>
            <a:ext cx="180592" cy="325778"/>
          </a:xfrm>
          <a:prstGeom prst="chevron">
            <a:avLst/>
          </a:prstGeom>
          <a:solidFill>
            <a:srgbClr val="00703C">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a:p>
        </p:txBody>
      </p:sp>
      <p:cxnSp>
        <p:nvCxnSpPr>
          <p:cNvPr id="50" name="Straight Connector 49">
            <a:extLst>
              <a:ext uri="{FF2B5EF4-FFF2-40B4-BE49-F238E27FC236}">
                <a16:creationId xmlns:a16="http://schemas.microsoft.com/office/drawing/2014/main" id="{08A642DB-B780-DA2F-B7A3-EE48AACF7A48}"/>
              </a:ext>
              <a:ext uri="{C183D7F6-B498-43B3-948B-1728B52AA6E4}">
                <adec:decorative xmlns:adec="http://schemas.microsoft.com/office/drawing/2017/decorative" val="1"/>
              </a:ext>
            </a:extLst>
          </p:cNvPr>
          <p:cNvCxnSpPr>
            <a:cxnSpLocks/>
          </p:cNvCxnSpPr>
          <p:nvPr/>
        </p:nvCxnSpPr>
        <p:spPr>
          <a:xfrm>
            <a:off x="5547844" y="1077061"/>
            <a:ext cx="2772000" cy="0"/>
          </a:xfrm>
          <a:prstGeom prst="line">
            <a:avLst/>
          </a:prstGeom>
          <a:noFill/>
          <a:ln w="28575" cap="flat" cmpd="sng" algn="ctr">
            <a:solidFill>
              <a:sysClr val="window" lastClr="FFFFFF">
                <a:lumMod val="50000"/>
              </a:sysClr>
            </a:solidFill>
            <a:prstDash val="solid"/>
            <a:miter lim="800000"/>
          </a:ln>
          <a:effectLst/>
        </p:spPr>
      </p:cxnSp>
      <p:sp>
        <p:nvSpPr>
          <p:cNvPr id="51" name="Oval 50">
            <a:extLst>
              <a:ext uri="{FF2B5EF4-FFF2-40B4-BE49-F238E27FC236}">
                <a16:creationId xmlns:a16="http://schemas.microsoft.com/office/drawing/2014/main" id="{B3306A79-F7E7-AC06-17B2-E2E2595F050A}"/>
              </a:ext>
              <a:ext uri="{C183D7F6-B498-43B3-948B-1728B52AA6E4}">
                <adec:decorative xmlns:adec="http://schemas.microsoft.com/office/drawing/2017/decorative" val="1"/>
              </a:ext>
            </a:extLst>
          </p:cNvPr>
          <p:cNvSpPr/>
          <p:nvPr/>
        </p:nvSpPr>
        <p:spPr bwMode="auto">
          <a:xfrm>
            <a:off x="6477309" y="537062"/>
            <a:ext cx="1080000" cy="1080000"/>
          </a:xfrm>
          <a:prstGeom prst="ellipse">
            <a:avLst/>
          </a:prstGeom>
          <a:solidFill>
            <a:sysClr val="window" lastClr="FFFFFF"/>
          </a:solidFill>
          <a:ln w="9525">
            <a:noFill/>
            <a:round/>
            <a:headEnd/>
            <a:tailEnd/>
          </a:ln>
          <a:effectLst>
            <a:outerShdw blurRad="63500" sx="102000" sy="102000" algn="ctr" rotWithShape="0">
              <a:prstClr val="black">
                <a:alpha val="40000"/>
              </a:prstClr>
            </a:outerShdw>
          </a:effectLst>
        </p:spPr>
        <p:txBody>
          <a:bodyPr vert="horz" wrap="square" lIns="128016" tIns="64008" rIns="128016" bIns="64008" numCol="1" rtlCol="0" anchor="t" anchorCtr="0" compatLnSpc="1">
            <a:prstTxWarp prst="textNoShape">
              <a:avLst/>
            </a:prstTxWarp>
          </a:bodyPr>
          <a:lstStyle/>
          <a:p>
            <a:endParaRPr lang="en-AU"/>
          </a:p>
        </p:txBody>
      </p:sp>
      <p:sp>
        <p:nvSpPr>
          <p:cNvPr id="52" name="Oval 51">
            <a:extLst>
              <a:ext uri="{FF2B5EF4-FFF2-40B4-BE49-F238E27FC236}">
                <a16:creationId xmlns:a16="http://schemas.microsoft.com/office/drawing/2014/main" id="{EFFECC19-E733-4B4F-79B0-086B1E732932}"/>
              </a:ext>
            </a:extLst>
          </p:cNvPr>
          <p:cNvSpPr/>
          <p:nvPr/>
        </p:nvSpPr>
        <p:spPr bwMode="auto">
          <a:xfrm>
            <a:off x="6567309" y="627062"/>
            <a:ext cx="900000" cy="900000"/>
          </a:xfrm>
          <a:prstGeom prst="ellipse">
            <a:avLst/>
          </a:prstGeom>
          <a:solidFill>
            <a:srgbClr val="00703C">
              <a:alpha val="74902"/>
            </a:srgbClr>
          </a:solidFill>
          <a:ln w="9525">
            <a:noFill/>
            <a:round/>
            <a:headEnd/>
            <a:tailEnd/>
          </a:ln>
        </p:spPr>
        <p:txBody>
          <a:bodyPr vert="horz" wrap="square" lIns="0" tIns="0" rIns="0" bIns="0" numCol="1" rtlCol="0" anchor="ctr" anchorCtr="0" compatLnSpc="1">
            <a:prstTxWarp prst="textNoShape">
              <a:avLst/>
            </a:prstTxWarp>
          </a:bodyPr>
          <a:lstStyle/>
          <a:p>
            <a:pPr algn="ctr">
              <a:lnSpc>
                <a:spcPct val="107000"/>
              </a:lnSpc>
              <a:spcAft>
                <a:spcPts val="800"/>
              </a:spcAft>
            </a:pPr>
            <a:r>
              <a:rPr lang="en-AU" b="1">
                <a:solidFill>
                  <a:srgbClr val="FFFFFF"/>
                </a:solidFill>
                <a:latin typeface="Calibri" panose="020F0502020204030204" pitchFamily="34" charset="0"/>
                <a:ea typeface="Calibri" panose="020F0502020204030204" pitchFamily="34" charset="0"/>
                <a:cs typeface="Calibri" panose="020F0502020204030204" pitchFamily="34" charset="0"/>
              </a:rPr>
              <a:t>Step 2</a:t>
            </a:r>
            <a:endParaRPr lang="en-AU" sz="1100" kern="100">
              <a:latin typeface="Calibri" panose="020F0502020204030204" pitchFamily="34" charset="0"/>
              <a:ea typeface="Calibri" panose="020F0502020204030204" pitchFamily="34"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9B1D518F-48ED-561B-57B0-EB06EAA4DFDE}"/>
              </a:ext>
              <a:ext uri="{C183D7F6-B498-43B3-948B-1728B52AA6E4}">
                <adec:decorative xmlns:adec="http://schemas.microsoft.com/office/drawing/2017/decorative" val="1"/>
              </a:ext>
            </a:extLst>
          </p:cNvPr>
          <p:cNvCxnSpPr>
            <a:cxnSpLocks/>
          </p:cNvCxnSpPr>
          <p:nvPr/>
        </p:nvCxnSpPr>
        <p:spPr>
          <a:xfrm>
            <a:off x="7017309" y="1617063"/>
            <a:ext cx="0" cy="234000"/>
          </a:xfrm>
          <a:prstGeom prst="line">
            <a:avLst/>
          </a:prstGeom>
          <a:noFill/>
          <a:ln w="19050" cap="flat" cmpd="sng" algn="ctr">
            <a:solidFill>
              <a:sysClr val="window" lastClr="FFFFFF">
                <a:lumMod val="50000"/>
              </a:sysClr>
            </a:solidFill>
            <a:prstDash val="solid"/>
            <a:miter lim="800000"/>
          </a:ln>
          <a:effectLst/>
        </p:spPr>
      </p:cxnSp>
      <p:sp>
        <p:nvSpPr>
          <p:cNvPr id="54" name="Rectangle 53">
            <a:extLst>
              <a:ext uri="{FF2B5EF4-FFF2-40B4-BE49-F238E27FC236}">
                <a16:creationId xmlns:a16="http://schemas.microsoft.com/office/drawing/2014/main" id="{B4617D17-F300-3167-E6B0-6AEE66AD007A}"/>
              </a:ext>
              <a:ext uri="{C183D7F6-B498-43B3-948B-1728B52AA6E4}">
                <adec:decorative xmlns:adec="http://schemas.microsoft.com/office/drawing/2017/decorative" val="1"/>
              </a:ext>
            </a:extLst>
          </p:cNvPr>
          <p:cNvSpPr/>
          <p:nvPr/>
        </p:nvSpPr>
        <p:spPr bwMode="auto">
          <a:xfrm>
            <a:off x="5547844" y="1853068"/>
            <a:ext cx="2938932" cy="96165"/>
          </a:xfrm>
          <a:prstGeom prst="rect">
            <a:avLst/>
          </a:prstGeom>
          <a:solidFill>
            <a:srgbClr val="00703C">
              <a:alpha val="74902"/>
            </a:srgb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55" name="Rectangle 54">
            <a:extLst>
              <a:ext uri="{FF2B5EF4-FFF2-40B4-BE49-F238E27FC236}">
                <a16:creationId xmlns:a16="http://schemas.microsoft.com/office/drawing/2014/main" id="{AD11919A-D708-D53B-E3A4-CCB98E4F24F1}"/>
              </a:ext>
              <a:ext uri="{C183D7F6-B498-43B3-948B-1728B52AA6E4}">
                <adec:decorative xmlns:adec="http://schemas.microsoft.com/office/drawing/2017/decorative" val="1"/>
              </a:ext>
            </a:extLst>
          </p:cNvPr>
          <p:cNvSpPr/>
          <p:nvPr/>
        </p:nvSpPr>
        <p:spPr bwMode="auto">
          <a:xfrm>
            <a:off x="5547843" y="1935811"/>
            <a:ext cx="2938932" cy="3977375"/>
          </a:xfrm>
          <a:prstGeom prst="rect">
            <a:avLst/>
          </a:prstGeom>
          <a:solidFill>
            <a:sysClr val="window" lastClr="FFFFFF">
              <a:lumMod val="95000"/>
            </a:sys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56" name="TextBox 12">
            <a:extLst>
              <a:ext uri="{FF2B5EF4-FFF2-40B4-BE49-F238E27FC236}">
                <a16:creationId xmlns:a16="http://schemas.microsoft.com/office/drawing/2014/main" id="{71BAC9BD-D8EE-FE52-BB47-CD6922CFA996}"/>
              </a:ext>
            </a:extLst>
          </p:cNvPr>
          <p:cNvSpPr txBox="1"/>
          <p:nvPr/>
        </p:nvSpPr>
        <p:spPr>
          <a:xfrm>
            <a:off x="6381473" y="1966336"/>
            <a:ext cx="1271672" cy="280624"/>
          </a:xfrm>
          <a:prstGeom prst="rect">
            <a:avLst/>
          </a:prstGeom>
          <a:noFill/>
          <a:ln>
            <a:noFill/>
          </a:ln>
        </p:spPr>
        <p:txBody>
          <a:bodyPr wrap="square" lIns="0" tIns="0" rIns="0" bIns="0" rtlCol="0" anchor="ctr">
            <a:noAutofit/>
          </a:bodyPr>
          <a:lstStyle/>
          <a:p>
            <a:pPr algn="ctr">
              <a:lnSpc>
                <a:spcPct val="107000"/>
              </a:lnSpc>
              <a:spcAft>
                <a:spcPts val="800"/>
              </a:spcAft>
            </a:pPr>
            <a:r>
              <a:rPr lang="en-US" b="1">
                <a:solidFill>
                  <a:srgbClr val="000000"/>
                </a:solidFill>
                <a:latin typeface="Calibri" panose="020F0502020204030204" pitchFamily="34" charset="0"/>
                <a:ea typeface="Calibri" panose="020F0502020204030204" pitchFamily="34" charset="0"/>
                <a:cs typeface="Calibri" panose="020F0502020204030204" pitchFamily="34" charset="0"/>
              </a:rPr>
              <a:t>Examination</a:t>
            </a:r>
            <a:endParaRPr lang="en-AU" sz="1600" kern="100">
              <a:latin typeface="Calibri" panose="020F0502020204030204" pitchFamily="34" charset="0"/>
              <a:ea typeface="Calibri" panose="020F0502020204030204" pitchFamily="34" charset="0"/>
              <a:cs typeface="Times New Roman" panose="02020603050405020304" pitchFamily="18" charset="0"/>
            </a:endParaRPr>
          </a:p>
        </p:txBody>
      </p:sp>
      <p:cxnSp>
        <p:nvCxnSpPr>
          <p:cNvPr id="57" name="Straight Connector 56">
            <a:extLst>
              <a:ext uri="{FF2B5EF4-FFF2-40B4-BE49-F238E27FC236}">
                <a16:creationId xmlns:a16="http://schemas.microsoft.com/office/drawing/2014/main" id="{BECBB985-DEFA-71D0-1213-B92175EF8471}"/>
              </a:ext>
              <a:ext uri="{C183D7F6-B498-43B3-948B-1728B52AA6E4}">
                <adec:decorative xmlns:adec="http://schemas.microsoft.com/office/drawing/2017/decorative" val="1"/>
              </a:ext>
            </a:extLst>
          </p:cNvPr>
          <p:cNvCxnSpPr>
            <a:cxnSpLocks/>
          </p:cNvCxnSpPr>
          <p:nvPr/>
        </p:nvCxnSpPr>
        <p:spPr>
          <a:xfrm>
            <a:off x="6441309" y="2243605"/>
            <a:ext cx="1152000" cy="0"/>
          </a:xfrm>
          <a:prstGeom prst="line">
            <a:avLst/>
          </a:prstGeom>
          <a:noFill/>
          <a:ln w="12700" cap="flat" cmpd="sng" algn="ctr">
            <a:solidFill>
              <a:sysClr val="window" lastClr="FFFFFF">
                <a:lumMod val="50000"/>
              </a:sysClr>
            </a:solidFill>
            <a:prstDash val="solid"/>
            <a:miter lim="800000"/>
          </a:ln>
          <a:effectLst/>
        </p:spPr>
      </p:cxnSp>
      <p:sp>
        <p:nvSpPr>
          <p:cNvPr id="58" name="TextBox 58">
            <a:extLst>
              <a:ext uri="{FF2B5EF4-FFF2-40B4-BE49-F238E27FC236}">
                <a16:creationId xmlns:a16="http://schemas.microsoft.com/office/drawing/2014/main" id="{BCD78919-C483-A733-B6DC-337BAB435A37}"/>
              </a:ext>
            </a:extLst>
          </p:cNvPr>
          <p:cNvSpPr txBox="1"/>
          <p:nvPr/>
        </p:nvSpPr>
        <p:spPr>
          <a:xfrm>
            <a:off x="5624252" y="2362912"/>
            <a:ext cx="2786115" cy="3418027"/>
          </a:xfrm>
          <a:prstGeom prst="rect">
            <a:avLst/>
          </a:prstGeom>
          <a:noFill/>
          <a:ln>
            <a:noFill/>
          </a:ln>
        </p:spPr>
        <p:txBody>
          <a:bodyPr wrap="square" lIns="0" tIns="0" rIns="0" bIns="0" rtlCol="0" anchor="t">
            <a:noAutofit/>
          </a:bodyPr>
          <a:lstStyle/>
          <a:p>
            <a:pPr marL="171450" indent="-171450">
              <a:spcAft>
                <a:spcPts val="600"/>
              </a:spcAft>
              <a:buFontTx/>
              <a:buChar char="-"/>
            </a:pPr>
            <a:r>
              <a:rPr lang="en-AU" sz="1600"/>
              <a:t>Applicants who pass will be notified and directed to submit step 3 documentation</a:t>
            </a:r>
          </a:p>
          <a:p>
            <a:pPr marL="171450" indent="-171450">
              <a:spcAft>
                <a:spcPts val="600"/>
              </a:spcAft>
              <a:buFontTx/>
              <a:buChar char="-"/>
            </a:pPr>
            <a:r>
              <a:rPr lang="en-AU" sz="1600"/>
              <a:t>Results accessible to Assessor Accreditation Service Providers</a:t>
            </a:r>
          </a:p>
          <a:p>
            <a:pPr marL="171450" indent="-171450">
              <a:buFontTx/>
              <a:buChar char="-"/>
            </a:pPr>
            <a:r>
              <a:rPr lang="en-AU" sz="1600"/>
              <a:t>Applicants who fail will be directed to contact an Assessor Accreditation Service Provider for advice on further learning and development options</a:t>
            </a:r>
          </a:p>
        </p:txBody>
      </p:sp>
      <p:sp>
        <p:nvSpPr>
          <p:cNvPr id="74" name="Arrow: Chevron 73">
            <a:extLst>
              <a:ext uri="{FF2B5EF4-FFF2-40B4-BE49-F238E27FC236}">
                <a16:creationId xmlns:a16="http://schemas.microsoft.com/office/drawing/2014/main" id="{A33A1442-1E7D-AC3B-420A-98125F96257F}"/>
              </a:ext>
              <a:ext uri="{C183D7F6-B498-43B3-948B-1728B52AA6E4}">
                <adec:decorative xmlns:adec="http://schemas.microsoft.com/office/drawing/2017/decorative" val="1"/>
              </a:ext>
            </a:extLst>
          </p:cNvPr>
          <p:cNvSpPr/>
          <p:nvPr/>
        </p:nvSpPr>
        <p:spPr>
          <a:xfrm>
            <a:off x="8306800" y="916537"/>
            <a:ext cx="179975" cy="321053"/>
          </a:xfrm>
          <a:prstGeom prst="chevron">
            <a:avLst/>
          </a:prstGeom>
          <a:solidFill>
            <a:srgbClr val="00703C">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a:p>
        </p:txBody>
      </p:sp>
      <p:cxnSp>
        <p:nvCxnSpPr>
          <p:cNvPr id="79" name="Straight Connector 78">
            <a:extLst>
              <a:ext uri="{FF2B5EF4-FFF2-40B4-BE49-F238E27FC236}">
                <a16:creationId xmlns:a16="http://schemas.microsoft.com/office/drawing/2014/main" id="{F472000A-C43F-42F3-DB79-C0A4B48168A7}"/>
              </a:ext>
              <a:ext uri="{C183D7F6-B498-43B3-948B-1728B52AA6E4}">
                <adec:decorative xmlns:adec="http://schemas.microsoft.com/office/drawing/2017/decorative" val="1"/>
              </a:ext>
            </a:extLst>
          </p:cNvPr>
          <p:cNvCxnSpPr>
            <a:cxnSpLocks/>
          </p:cNvCxnSpPr>
          <p:nvPr/>
        </p:nvCxnSpPr>
        <p:spPr>
          <a:xfrm>
            <a:off x="8646929" y="1076402"/>
            <a:ext cx="2520000" cy="0"/>
          </a:xfrm>
          <a:prstGeom prst="line">
            <a:avLst/>
          </a:prstGeom>
          <a:noFill/>
          <a:ln w="28575" cap="flat" cmpd="sng" algn="ctr">
            <a:solidFill>
              <a:sysClr val="window" lastClr="FFFFFF">
                <a:lumMod val="50000"/>
              </a:sysClr>
            </a:solidFill>
            <a:prstDash val="solid"/>
            <a:miter lim="800000"/>
          </a:ln>
          <a:effectLst/>
        </p:spPr>
      </p:cxnSp>
      <p:sp>
        <p:nvSpPr>
          <p:cNvPr id="80" name="Oval 79">
            <a:extLst>
              <a:ext uri="{FF2B5EF4-FFF2-40B4-BE49-F238E27FC236}">
                <a16:creationId xmlns:a16="http://schemas.microsoft.com/office/drawing/2014/main" id="{4E6FA189-9728-ADAD-6CC5-1F703BABBC7D}"/>
              </a:ext>
              <a:ext uri="{C183D7F6-B498-43B3-948B-1728B52AA6E4}">
                <adec:decorative xmlns:adec="http://schemas.microsoft.com/office/drawing/2017/decorative" val="1"/>
              </a:ext>
            </a:extLst>
          </p:cNvPr>
          <p:cNvSpPr/>
          <p:nvPr/>
        </p:nvSpPr>
        <p:spPr bwMode="auto">
          <a:xfrm>
            <a:off x="9449479" y="536402"/>
            <a:ext cx="1080000" cy="1080000"/>
          </a:xfrm>
          <a:prstGeom prst="ellipse">
            <a:avLst/>
          </a:prstGeom>
          <a:solidFill>
            <a:sysClr val="window" lastClr="FFFFFF"/>
          </a:solidFill>
          <a:ln w="9525">
            <a:noFill/>
            <a:round/>
            <a:headEnd/>
            <a:tailEnd/>
          </a:ln>
          <a:effectLst>
            <a:outerShdw blurRad="63500" sx="102000" sy="102000" algn="ctr" rotWithShape="0">
              <a:prstClr val="black">
                <a:alpha val="40000"/>
              </a:prstClr>
            </a:outerShdw>
          </a:effectLst>
        </p:spPr>
        <p:txBody>
          <a:bodyPr vert="horz" wrap="square" lIns="128016" tIns="64008" rIns="128016" bIns="64008" numCol="1" rtlCol="0" anchor="t" anchorCtr="0" compatLnSpc="1">
            <a:prstTxWarp prst="textNoShape">
              <a:avLst/>
            </a:prstTxWarp>
          </a:bodyPr>
          <a:lstStyle/>
          <a:p>
            <a:endParaRPr lang="en-AU"/>
          </a:p>
        </p:txBody>
      </p:sp>
      <p:sp>
        <p:nvSpPr>
          <p:cNvPr id="81" name="Oval 80">
            <a:extLst>
              <a:ext uri="{FF2B5EF4-FFF2-40B4-BE49-F238E27FC236}">
                <a16:creationId xmlns:a16="http://schemas.microsoft.com/office/drawing/2014/main" id="{63734EBD-5CC2-9443-D36F-DB1E5C48E201}"/>
              </a:ext>
            </a:extLst>
          </p:cNvPr>
          <p:cNvSpPr/>
          <p:nvPr/>
        </p:nvSpPr>
        <p:spPr bwMode="auto">
          <a:xfrm>
            <a:off x="9539479" y="626402"/>
            <a:ext cx="900000" cy="900000"/>
          </a:xfrm>
          <a:prstGeom prst="ellipse">
            <a:avLst/>
          </a:prstGeom>
          <a:solidFill>
            <a:srgbClr val="00703F">
              <a:alpha val="89804"/>
            </a:srgbClr>
          </a:solidFill>
          <a:ln w="9525">
            <a:noFill/>
            <a:round/>
            <a:headEnd/>
            <a:tailEnd/>
          </a:ln>
        </p:spPr>
        <p:txBody>
          <a:bodyPr vert="horz" wrap="square" lIns="0" tIns="0" rIns="0" bIns="0" numCol="1" rtlCol="0" anchor="ctr" anchorCtr="0" compatLnSpc="1">
            <a:prstTxWarp prst="textNoShape">
              <a:avLst/>
            </a:prstTxWarp>
          </a:bodyPr>
          <a:lstStyle/>
          <a:p>
            <a:pPr algn="ctr">
              <a:lnSpc>
                <a:spcPct val="107000"/>
              </a:lnSpc>
              <a:spcAft>
                <a:spcPts val="800"/>
              </a:spcAft>
            </a:pPr>
            <a:r>
              <a:rPr lang="en-AU" b="1">
                <a:solidFill>
                  <a:srgbClr val="FFFFFF"/>
                </a:solidFill>
                <a:latin typeface="Calibri" panose="020F0502020204030204" pitchFamily="34" charset="0"/>
                <a:ea typeface="Calibri" panose="020F0502020204030204" pitchFamily="34" charset="0"/>
                <a:cs typeface="Calibri" panose="020F0502020204030204" pitchFamily="34" charset="0"/>
              </a:rPr>
              <a:t>Step 3</a:t>
            </a:r>
            <a:endParaRPr lang="en-AU" sz="1100" kern="100">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89CE6035-03BB-82AD-95FD-AAD4D9C68FCB}"/>
              </a:ext>
              <a:ext uri="{C183D7F6-B498-43B3-948B-1728B52AA6E4}">
                <adec:decorative xmlns:adec="http://schemas.microsoft.com/office/drawing/2017/decorative" val="1"/>
              </a:ext>
            </a:extLst>
          </p:cNvPr>
          <p:cNvCxnSpPr>
            <a:cxnSpLocks/>
          </p:cNvCxnSpPr>
          <p:nvPr/>
        </p:nvCxnSpPr>
        <p:spPr>
          <a:xfrm>
            <a:off x="9989479" y="1616402"/>
            <a:ext cx="0" cy="226800"/>
          </a:xfrm>
          <a:prstGeom prst="line">
            <a:avLst/>
          </a:prstGeom>
          <a:noFill/>
          <a:ln w="19050" cap="flat" cmpd="sng" algn="ctr">
            <a:solidFill>
              <a:sysClr val="window" lastClr="FFFFFF">
                <a:lumMod val="50000"/>
              </a:sysClr>
            </a:solidFill>
            <a:prstDash val="solid"/>
            <a:miter lim="800000"/>
          </a:ln>
          <a:effectLst/>
        </p:spPr>
      </p:cxnSp>
      <p:sp>
        <p:nvSpPr>
          <p:cNvPr id="83" name="Rectangle 82">
            <a:extLst>
              <a:ext uri="{FF2B5EF4-FFF2-40B4-BE49-F238E27FC236}">
                <a16:creationId xmlns:a16="http://schemas.microsoft.com/office/drawing/2014/main" id="{BC8E9B43-FF91-B1F7-D019-B0DD2E17A51F}"/>
              </a:ext>
              <a:ext uri="{C183D7F6-B498-43B3-948B-1728B52AA6E4}">
                <adec:decorative xmlns:adec="http://schemas.microsoft.com/office/drawing/2017/decorative" val="1"/>
              </a:ext>
            </a:extLst>
          </p:cNvPr>
          <p:cNvSpPr/>
          <p:nvPr/>
        </p:nvSpPr>
        <p:spPr bwMode="auto">
          <a:xfrm>
            <a:off x="8646929" y="1856879"/>
            <a:ext cx="2685101" cy="119889"/>
          </a:xfrm>
          <a:prstGeom prst="rect">
            <a:avLst/>
          </a:prstGeom>
          <a:solidFill>
            <a:srgbClr val="00703C">
              <a:alpha val="89804"/>
            </a:srgb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84" name="Rectangle 83">
            <a:extLst>
              <a:ext uri="{FF2B5EF4-FFF2-40B4-BE49-F238E27FC236}">
                <a16:creationId xmlns:a16="http://schemas.microsoft.com/office/drawing/2014/main" id="{D7B7E884-BA0C-B0AA-4E23-8FBC5EDFE6D3}"/>
              </a:ext>
              <a:ext uri="{C183D7F6-B498-43B3-948B-1728B52AA6E4}">
                <adec:decorative xmlns:adec="http://schemas.microsoft.com/office/drawing/2017/decorative" val="1"/>
              </a:ext>
            </a:extLst>
          </p:cNvPr>
          <p:cNvSpPr/>
          <p:nvPr/>
        </p:nvSpPr>
        <p:spPr bwMode="auto">
          <a:xfrm>
            <a:off x="8646929" y="1939622"/>
            <a:ext cx="2685101" cy="3977380"/>
          </a:xfrm>
          <a:prstGeom prst="rect">
            <a:avLst/>
          </a:prstGeom>
          <a:solidFill>
            <a:sysClr val="window" lastClr="FFFFFF">
              <a:lumMod val="95000"/>
            </a:sys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85" name="TextBox 12">
            <a:extLst>
              <a:ext uri="{FF2B5EF4-FFF2-40B4-BE49-F238E27FC236}">
                <a16:creationId xmlns:a16="http://schemas.microsoft.com/office/drawing/2014/main" id="{41E95AF9-9A05-755C-A14F-89FDBD456337}"/>
              </a:ext>
            </a:extLst>
          </p:cNvPr>
          <p:cNvSpPr txBox="1"/>
          <p:nvPr/>
        </p:nvSpPr>
        <p:spPr>
          <a:xfrm>
            <a:off x="9243512" y="1970147"/>
            <a:ext cx="1491935" cy="288000"/>
          </a:xfrm>
          <a:prstGeom prst="rect">
            <a:avLst/>
          </a:prstGeom>
          <a:noFill/>
          <a:ln>
            <a:noFill/>
          </a:ln>
        </p:spPr>
        <p:txBody>
          <a:bodyPr wrap="square" lIns="0" tIns="0" rIns="0" bIns="0" rtlCol="0" anchor="ctr">
            <a:noAutofit/>
          </a:bodyPr>
          <a:lstStyle/>
          <a:p>
            <a:pPr algn="ctr">
              <a:lnSpc>
                <a:spcPct val="107000"/>
              </a:lnSpc>
              <a:spcAft>
                <a:spcPts val="800"/>
              </a:spcAft>
            </a:pPr>
            <a:r>
              <a:rPr lang="en-US" b="1">
                <a:solidFill>
                  <a:srgbClr val="000000"/>
                </a:solidFill>
                <a:latin typeface="Calibri" panose="020F0502020204030204" pitchFamily="34" charset="0"/>
                <a:ea typeface="Calibri" panose="020F0502020204030204" pitchFamily="34" charset="0"/>
                <a:cs typeface="Calibri" panose="020F0502020204030204" pitchFamily="34" charset="0"/>
              </a:rPr>
              <a:t>Documentation</a:t>
            </a:r>
            <a:endParaRPr lang="en-AU" sz="1600" kern="100">
              <a:latin typeface="Calibri" panose="020F0502020204030204" pitchFamily="34" charset="0"/>
              <a:ea typeface="Calibri" panose="020F0502020204030204" pitchFamily="34" charset="0"/>
              <a:cs typeface="Times New Roman" panose="02020603050405020304" pitchFamily="18" charset="0"/>
            </a:endParaRPr>
          </a:p>
        </p:txBody>
      </p:sp>
      <p:cxnSp>
        <p:nvCxnSpPr>
          <p:cNvPr id="86" name="Straight Connector 85">
            <a:extLst>
              <a:ext uri="{FF2B5EF4-FFF2-40B4-BE49-F238E27FC236}">
                <a16:creationId xmlns:a16="http://schemas.microsoft.com/office/drawing/2014/main" id="{B3A93FB0-E85D-D31D-2601-F114CAF9BF0F}"/>
              </a:ext>
              <a:ext uri="{C183D7F6-B498-43B3-948B-1728B52AA6E4}">
                <adec:decorative xmlns:adec="http://schemas.microsoft.com/office/drawing/2017/decorative" val="1"/>
              </a:ext>
            </a:extLst>
          </p:cNvPr>
          <p:cNvCxnSpPr>
            <a:cxnSpLocks/>
          </p:cNvCxnSpPr>
          <p:nvPr/>
        </p:nvCxnSpPr>
        <p:spPr>
          <a:xfrm>
            <a:off x="9269479" y="2247416"/>
            <a:ext cx="1440000" cy="0"/>
          </a:xfrm>
          <a:prstGeom prst="line">
            <a:avLst/>
          </a:prstGeom>
          <a:noFill/>
          <a:ln w="12700" cap="flat" cmpd="sng" algn="ctr">
            <a:solidFill>
              <a:sysClr val="window" lastClr="FFFFFF">
                <a:lumMod val="50000"/>
              </a:sysClr>
            </a:solidFill>
            <a:prstDash val="solid"/>
            <a:miter lim="800000"/>
          </a:ln>
          <a:effectLst/>
        </p:spPr>
      </p:cxnSp>
      <p:sp>
        <p:nvSpPr>
          <p:cNvPr id="87" name="TextBox 58">
            <a:extLst>
              <a:ext uri="{FF2B5EF4-FFF2-40B4-BE49-F238E27FC236}">
                <a16:creationId xmlns:a16="http://schemas.microsoft.com/office/drawing/2014/main" id="{06EA7F53-CA7D-1566-C9A0-7AC4662D777F}"/>
              </a:ext>
            </a:extLst>
          </p:cNvPr>
          <p:cNvSpPr txBox="1"/>
          <p:nvPr/>
        </p:nvSpPr>
        <p:spPr>
          <a:xfrm>
            <a:off x="8725568" y="2363513"/>
            <a:ext cx="2527822" cy="3417425"/>
          </a:xfrm>
          <a:prstGeom prst="rect">
            <a:avLst/>
          </a:prstGeom>
          <a:noFill/>
          <a:ln>
            <a:noFill/>
          </a:ln>
        </p:spPr>
        <p:txBody>
          <a:bodyPr wrap="square" lIns="0" tIns="0" rIns="0" bIns="0" rtlCol="0" anchor="t">
            <a:noAutofit/>
          </a:bodyPr>
          <a:lstStyle/>
          <a:p>
            <a:pPr marL="171450" indent="-171450">
              <a:spcBef>
                <a:spcPts val="0"/>
              </a:spcBef>
              <a:spcAft>
                <a:spcPts val="600"/>
              </a:spcAft>
              <a:buFontTx/>
              <a:buChar char="-"/>
            </a:pPr>
            <a:r>
              <a:rPr lang="en-AU" sz="1600"/>
              <a:t>Insurance </a:t>
            </a:r>
            <a:r>
              <a:rPr lang="en-AU" sz="1600" kern="100">
                <a:cs typeface="Times New Roman" panose="02020603050405020304" pitchFamily="18" charset="0"/>
              </a:rPr>
              <a:t>certificates reviewed for validity. </a:t>
            </a:r>
            <a:endParaRPr lang="en-AU" sz="1600"/>
          </a:p>
          <a:p>
            <a:pPr marL="354013" indent="-171450">
              <a:spcBef>
                <a:spcPts val="0"/>
              </a:spcBef>
              <a:spcAft>
                <a:spcPts val="600"/>
              </a:spcAft>
              <a:buClr>
                <a:srgbClr val="00703F"/>
              </a:buClr>
              <a:buFont typeface="Symbol" panose="05050102010706020507" pitchFamily="18" charset="2"/>
              <a:buChar char=""/>
            </a:pPr>
            <a:r>
              <a:rPr lang="en-AU" sz="1600" kern="100">
                <a:cs typeface="Times New Roman" panose="02020603050405020304" pitchFamily="18" charset="0"/>
              </a:rPr>
              <a:t>$10m Public Liability</a:t>
            </a:r>
          </a:p>
          <a:p>
            <a:pPr marL="354013" indent="-171450">
              <a:spcBef>
                <a:spcPts val="0"/>
              </a:spcBef>
              <a:spcAft>
                <a:spcPts val="600"/>
              </a:spcAft>
              <a:buClr>
                <a:srgbClr val="00703F"/>
              </a:buClr>
              <a:buFont typeface="Symbol" panose="05050102010706020507" pitchFamily="18" charset="2"/>
              <a:buChar char=""/>
            </a:pPr>
            <a:r>
              <a:rPr lang="en-AU" sz="1600" kern="100">
                <a:cs typeface="Times New Roman" panose="02020603050405020304" pitchFamily="18" charset="0"/>
              </a:rPr>
              <a:t>$2m Public Indemnity  </a:t>
            </a:r>
          </a:p>
          <a:p>
            <a:pPr marL="182563">
              <a:spcBef>
                <a:spcPts val="0"/>
              </a:spcBef>
              <a:spcAft>
                <a:spcPts val="600"/>
              </a:spcAft>
              <a:buClr>
                <a:srgbClr val="00703F"/>
              </a:buClr>
            </a:pPr>
            <a:r>
              <a:rPr lang="en-AU" sz="1200" i="1" kern="100">
                <a:cs typeface="Times New Roman" panose="02020603050405020304" pitchFamily="18" charset="0"/>
              </a:rPr>
              <a:t>Applicants not covered by a workers compensation insurance will be </a:t>
            </a:r>
            <a:r>
              <a:rPr lang="en-AU" sz="1200" b="1" i="1" u="sng" kern="100">
                <a:cs typeface="Times New Roman" panose="02020603050405020304" pitchFamily="18" charset="0"/>
              </a:rPr>
              <a:t>recommended</a:t>
            </a:r>
            <a:r>
              <a:rPr lang="en-AU" sz="1200" i="1" kern="100">
                <a:cs typeface="Times New Roman" panose="02020603050405020304" pitchFamily="18" charset="0"/>
              </a:rPr>
              <a:t> to hold personal injury or income protection insurances</a:t>
            </a:r>
          </a:p>
          <a:p>
            <a:pPr marL="171450" indent="-171450">
              <a:spcAft>
                <a:spcPts val="600"/>
              </a:spcAft>
              <a:buClr>
                <a:srgbClr val="00703F"/>
              </a:buClr>
              <a:buFontTx/>
              <a:buChar char="-"/>
            </a:pPr>
            <a:r>
              <a:rPr lang="en-AU" sz="1600"/>
              <a:t>Material interests are recorded</a:t>
            </a:r>
          </a:p>
          <a:p>
            <a:pPr marL="182563">
              <a:spcBef>
                <a:spcPts val="0"/>
              </a:spcBef>
              <a:spcAft>
                <a:spcPts val="600"/>
              </a:spcAft>
              <a:buClr>
                <a:srgbClr val="00703F"/>
              </a:buClr>
            </a:pPr>
            <a:endParaRPr lang="en-AU" sz="1200" i="1" kern="100">
              <a:cs typeface="Times New Roman" panose="02020603050405020304" pitchFamily="18" charset="0"/>
            </a:endParaRPr>
          </a:p>
          <a:p>
            <a:pPr>
              <a:spcBef>
                <a:spcPts val="0"/>
              </a:spcBef>
              <a:spcAft>
                <a:spcPts val="600"/>
              </a:spcAft>
            </a:pPr>
            <a:endParaRPr lang="en-AU" sz="1600">
              <a:solidFill>
                <a:srgbClr val="000000"/>
              </a:solidFill>
              <a:cs typeface="Calibri"/>
            </a:endParaRPr>
          </a:p>
        </p:txBody>
      </p:sp>
      <p:sp>
        <p:nvSpPr>
          <p:cNvPr id="78" name="Arrow: Chevron 77">
            <a:extLst>
              <a:ext uri="{FF2B5EF4-FFF2-40B4-BE49-F238E27FC236}">
                <a16:creationId xmlns:a16="http://schemas.microsoft.com/office/drawing/2014/main" id="{689AE761-3CB4-290E-3A8F-65D77278613F}"/>
              </a:ext>
              <a:ext uri="{C183D7F6-B498-43B3-948B-1728B52AA6E4}">
                <adec:decorative xmlns:adec="http://schemas.microsoft.com/office/drawing/2017/decorative" val="1"/>
              </a:ext>
            </a:extLst>
          </p:cNvPr>
          <p:cNvSpPr/>
          <p:nvPr/>
        </p:nvSpPr>
        <p:spPr>
          <a:xfrm>
            <a:off x="11169505" y="940998"/>
            <a:ext cx="177395" cy="270808"/>
          </a:xfrm>
          <a:prstGeom prst="chevron">
            <a:avLst/>
          </a:prstGeom>
          <a:solidFill>
            <a:srgbClr val="00703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a:p>
        </p:txBody>
      </p:sp>
      <p:sp>
        <p:nvSpPr>
          <p:cNvPr id="3" name="TextBox 2">
            <a:extLst>
              <a:ext uri="{FF2B5EF4-FFF2-40B4-BE49-F238E27FC236}">
                <a16:creationId xmlns:a16="http://schemas.microsoft.com/office/drawing/2014/main" id="{D5C8F92C-D4D1-83A2-5A58-490D68FC19C6}"/>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14</a:t>
            </a:fld>
            <a:endParaRPr lang="en-AU" sz="900"/>
          </a:p>
        </p:txBody>
      </p:sp>
    </p:spTree>
    <p:extLst>
      <p:ext uri="{BB962C8B-B14F-4D97-AF65-F5344CB8AC3E}">
        <p14:creationId xmlns:p14="http://schemas.microsoft.com/office/powerpoint/2010/main" val="415103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220E0-459C-EEAD-DFE9-00FC92832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3F65F9-C83E-86A4-063E-C3499B082160}"/>
              </a:ext>
            </a:extLst>
          </p:cNvPr>
          <p:cNvSpPr>
            <a:spLocks noGrp="1"/>
          </p:cNvSpPr>
          <p:nvPr>
            <p:ph type="title"/>
          </p:nvPr>
        </p:nvSpPr>
        <p:spPr>
          <a:xfrm>
            <a:off x="912020" y="520574"/>
            <a:ext cx="7886700" cy="663574"/>
          </a:xfrm>
        </p:spPr>
        <p:txBody>
          <a:bodyPr>
            <a:normAutofit fontScale="90000"/>
          </a:bodyPr>
          <a:lstStyle/>
          <a:p>
            <a:r>
              <a:rPr lang="en-AU"/>
              <a:t>Approval</a:t>
            </a:r>
          </a:p>
        </p:txBody>
      </p:sp>
      <p:cxnSp>
        <p:nvCxnSpPr>
          <p:cNvPr id="47" name="Straight Connector 46">
            <a:extLst>
              <a:ext uri="{FF2B5EF4-FFF2-40B4-BE49-F238E27FC236}">
                <a16:creationId xmlns:a16="http://schemas.microsoft.com/office/drawing/2014/main" id="{E4745DCB-CCB4-C30B-B80B-191C855A1919}"/>
              </a:ext>
              <a:ext uri="{C183D7F6-B498-43B3-948B-1728B52AA6E4}">
                <adec:decorative xmlns:adec="http://schemas.microsoft.com/office/drawing/2017/decorative" val="1"/>
              </a:ext>
            </a:extLst>
          </p:cNvPr>
          <p:cNvCxnSpPr/>
          <p:nvPr/>
        </p:nvCxnSpPr>
        <p:spPr>
          <a:xfrm>
            <a:off x="1312479" y="2475006"/>
            <a:ext cx="648000" cy="0"/>
          </a:xfrm>
          <a:prstGeom prst="line">
            <a:avLst/>
          </a:prstGeom>
          <a:noFill/>
          <a:ln w="28575" cap="flat" cmpd="sng" algn="ctr">
            <a:solidFill>
              <a:sysClr val="window" lastClr="FFFFFF">
                <a:lumMod val="50000"/>
              </a:sysClr>
            </a:solidFill>
            <a:prstDash val="solid"/>
            <a:miter lim="800000"/>
          </a:ln>
          <a:effectLst/>
        </p:spPr>
      </p:cxnSp>
      <p:sp>
        <p:nvSpPr>
          <p:cNvPr id="48" name="Oval 47">
            <a:extLst>
              <a:ext uri="{FF2B5EF4-FFF2-40B4-BE49-F238E27FC236}">
                <a16:creationId xmlns:a16="http://schemas.microsoft.com/office/drawing/2014/main" id="{F5F41FBA-1D84-D322-B6F9-E514C44D859E}"/>
              </a:ext>
              <a:ext uri="{C183D7F6-B498-43B3-948B-1728B52AA6E4}">
                <adec:decorative xmlns:adec="http://schemas.microsoft.com/office/drawing/2017/decorative" val="1"/>
              </a:ext>
            </a:extLst>
          </p:cNvPr>
          <p:cNvSpPr/>
          <p:nvPr/>
        </p:nvSpPr>
        <p:spPr bwMode="auto">
          <a:xfrm>
            <a:off x="2254342" y="1963267"/>
            <a:ext cx="1081487" cy="1080000"/>
          </a:xfrm>
          <a:prstGeom prst="ellipse">
            <a:avLst/>
          </a:prstGeom>
          <a:solidFill>
            <a:srgbClr val="00703C"/>
          </a:solidFill>
          <a:ln w="9525">
            <a:noFill/>
            <a:round/>
            <a:headEnd/>
            <a:tailEnd/>
          </a:ln>
          <a:effectLst>
            <a:outerShdw blurRad="63500" sx="102000" sy="102000" algn="ctr" rotWithShape="0">
              <a:prstClr val="black">
                <a:alpha val="40000"/>
              </a:prstClr>
            </a:outerShdw>
          </a:effectLst>
        </p:spPr>
        <p:txBody>
          <a:bodyPr vert="horz" wrap="square" lIns="128016" tIns="64008" rIns="128016" bIns="64008" numCol="1" rtlCol="0" anchor="t" anchorCtr="0" compatLnSpc="1">
            <a:prstTxWarp prst="textNoShape">
              <a:avLst/>
            </a:prstTxWarp>
          </a:bodyPr>
          <a:lstStyle/>
          <a:p>
            <a:endParaRPr lang="en-AU"/>
          </a:p>
        </p:txBody>
      </p:sp>
      <p:sp>
        <p:nvSpPr>
          <p:cNvPr id="49" name="Oval 48">
            <a:extLst>
              <a:ext uri="{FF2B5EF4-FFF2-40B4-BE49-F238E27FC236}">
                <a16:creationId xmlns:a16="http://schemas.microsoft.com/office/drawing/2014/main" id="{270AE61F-515A-20DD-4294-7B399BD6394D}"/>
              </a:ext>
              <a:ext uri="{C183D7F6-B498-43B3-948B-1728B52AA6E4}">
                <adec:decorative xmlns:adec="http://schemas.microsoft.com/office/drawing/2017/decorative" val="1"/>
              </a:ext>
            </a:extLst>
          </p:cNvPr>
          <p:cNvSpPr/>
          <p:nvPr/>
        </p:nvSpPr>
        <p:spPr bwMode="auto">
          <a:xfrm>
            <a:off x="2323415" y="2027134"/>
            <a:ext cx="924293" cy="936000"/>
          </a:xfrm>
          <a:prstGeom prst="ellipse">
            <a:avLst/>
          </a:prstGeom>
          <a:solidFill>
            <a:schemeClr val="bg1"/>
          </a:solidFill>
          <a:ln w="9525">
            <a:noFill/>
            <a:round/>
            <a:headEnd/>
            <a:tailEnd/>
          </a:ln>
        </p:spPr>
        <p:txBody>
          <a:bodyPr vert="horz" wrap="square" lIns="0" tIns="0" rIns="0" bIns="0" numCol="1" rtlCol="0" anchor="ctr" anchorCtr="0" compatLnSpc="1">
            <a:prstTxWarp prst="textNoShape">
              <a:avLst/>
            </a:prstTxWarp>
          </a:bodyPr>
          <a:lstStyle/>
          <a:p>
            <a:pPr algn="ctr">
              <a:lnSpc>
                <a:spcPct val="107000"/>
              </a:lnSpc>
              <a:spcAft>
                <a:spcPts val="800"/>
              </a:spcAft>
            </a:pPr>
            <a:r>
              <a:rPr lang="en-AU" sz="1100" b="1">
                <a:solidFill>
                  <a:srgbClr val="FFFFFF"/>
                </a:solidFill>
                <a:latin typeface="Calibri" panose="020F0502020204030204" pitchFamily="34" charset="0"/>
                <a:ea typeface="Calibri" panose="020F0502020204030204" pitchFamily="34" charset="0"/>
                <a:cs typeface="Calibri" panose="020F0502020204030204" pitchFamily="34" charset="0"/>
              </a:rPr>
              <a:t> </a:t>
            </a:r>
            <a:endParaRPr lang="en-AU" sz="1100" kern="100">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CD1E15B2-B560-8663-F31C-007EE71801BB}"/>
              </a:ext>
              <a:ext uri="{C183D7F6-B498-43B3-948B-1728B52AA6E4}">
                <adec:decorative xmlns:adec="http://schemas.microsoft.com/office/drawing/2017/decorative" val="1"/>
              </a:ext>
            </a:extLst>
          </p:cNvPr>
          <p:cNvSpPr/>
          <p:nvPr/>
        </p:nvSpPr>
        <p:spPr bwMode="auto">
          <a:xfrm>
            <a:off x="5085435" y="1772058"/>
            <a:ext cx="4334790" cy="3691654"/>
          </a:xfrm>
          <a:prstGeom prst="rect">
            <a:avLst/>
          </a:prstGeom>
          <a:solidFill>
            <a:schemeClr val="bg1">
              <a:lumMod val="95000"/>
            </a:schemeClr>
          </a:solidFill>
          <a:ln w="28575">
            <a:solidFill>
              <a:schemeClr val="bg1">
                <a:lumMod val="85000"/>
              </a:schemeClr>
            </a:solidFill>
            <a:round/>
            <a:headEnd/>
            <a:tailEnd/>
          </a:ln>
        </p:spPr>
        <p:txBody>
          <a:bodyPr vert="horz" wrap="square" lIns="128016" tIns="64008" rIns="128016" bIns="64008" numCol="1" rtlCol="0" anchor="t" anchorCtr="0" compatLnSpc="1">
            <a:prstTxWarp prst="textNoShape">
              <a:avLst/>
            </a:prstTxWarp>
          </a:bodyPr>
          <a:lstStyle/>
          <a:p>
            <a:endParaRPr lang="en-AU"/>
          </a:p>
        </p:txBody>
      </p:sp>
      <p:cxnSp>
        <p:nvCxnSpPr>
          <p:cNvPr id="54" name="Straight Connector 53">
            <a:extLst>
              <a:ext uri="{FF2B5EF4-FFF2-40B4-BE49-F238E27FC236}">
                <a16:creationId xmlns:a16="http://schemas.microsoft.com/office/drawing/2014/main" id="{85023B1D-EFC0-AFCC-4C76-D55C1A3725BB}"/>
              </a:ext>
              <a:ext uri="{C183D7F6-B498-43B3-948B-1728B52AA6E4}">
                <adec:decorative xmlns:adec="http://schemas.microsoft.com/office/drawing/2017/decorative" val="1"/>
              </a:ext>
            </a:extLst>
          </p:cNvPr>
          <p:cNvCxnSpPr>
            <a:cxnSpLocks/>
          </p:cNvCxnSpPr>
          <p:nvPr/>
        </p:nvCxnSpPr>
        <p:spPr>
          <a:xfrm>
            <a:off x="3236972" y="3920525"/>
            <a:ext cx="938209" cy="0"/>
          </a:xfrm>
          <a:prstGeom prst="line">
            <a:avLst/>
          </a:prstGeom>
          <a:noFill/>
          <a:ln w="12700" cap="flat" cmpd="sng" algn="ctr">
            <a:solidFill>
              <a:schemeClr val="bg1"/>
            </a:solidFill>
            <a:prstDash val="solid"/>
            <a:miter lim="800000"/>
          </a:ln>
          <a:effectLst/>
        </p:spPr>
      </p:cxnSp>
      <p:sp>
        <p:nvSpPr>
          <p:cNvPr id="3" name="TextBox 2">
            <a:extLst>
              <a:ext uri="{FF2B5EF4-FFF2-40B4-BE49-F238E27FC236}">
                <a16:creationId xmlns:a16="http://schemas.microsoft.com/office/drawing/2014/main" id="{B0C56311-7933-F4DA-D0A6-782C0D8AE9E1}"/>
              </a:ext>
            </a:extLst>
          </p:cNvPr>
          <p:cNvSpPr txBox="1"/>
          <p:nvPr/>
        </p:nvSpPr>
        <p:spPr>
          <a:xfrm>
            <a:off x="1146180" y="3320360"/>
            <a:ext cx="3297809" cy="1200329"/>
          </a:xfrm>
          <a:prstGeom prst="rect">
            <a:avLst/>
          </a:prstGeom>
          <a:noFill/>
        </p:spPr>
        <p:txBody>
          <a:bodyPr wrap="square" rtlCol="0">
            <a:spAutoFit/>
          </a:bodyPr>
          <a:lstStyle/>
          <a:p>
            <a:pPr algn="ctr"/>
            <a:r>
              <a:rPr lang="en-AU" sz="3600" b="1">
                <a:solidFill>
                  <a:srgbClr val="00703F"/>
                </a:solidFill>
              </a:rPr>
              <a:t>Accreditation Granted</a:t>
            </a:r>
          </a:p>
        </p:txBody>
      </p:sp>
      <p:sp>
        <p:nvSpPr>
          <p:cNvPr id="46" name="Arrow: Chevron 45">
            <a:extLst>
              <a:ext uri="{FF2B5EF4-FFF2-40B4-BE49-F238E27FC236}">
                <a16:creationId xmlns:a16="http://schemas.microsoft.com/office/drawing/2014/main" id="{3EAA0552-4E95-F3E8-5359-23BF079BD858}"/>
              </a:ext>
              <a:ext uri="{C183D7F6-B498-43B3-948B-1728B52AA6E4}">
                <adec:decorative xmlns:adec="http://schemas.microsoft.com/office/drawing/2017/decorative" val="1"/>
              </a:ext>
            </a:extLst>
          </p:cNvPr>
          <p:cNvSpPr/>
          <p:nvPr/>
        </p:nvSpPr>
        <p:spPr>
          <a:xfrm>
            <a:off x="1884921" y="2337504"/>
            <a:ext cx="219113" cy="275004"/>
          </a:xfrm>
          <a:prstGeom prst="chevron">
            <a:avLst/>
          </a:prstGeom>
          <a:solidFill>
            <a:srgbClr val="00703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a:p>
        </p:txBody>
      </p:sp>
      <p:pic>
        <p:nvPicPr>
          <p:cNvPr id="44" name="Picture 43">
            <a:extLst>
              <a:ext uri="{FF2B5EF4-FFF2-40B4-BE49-F238E27FC236}">
                <a16:creationId xmlns:a16="http://schemas.microsoft.com/office/drawing/2014/main" id="{84BBC689-44C0-7BF6-4144-7C06C3C51574}"/>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73297" y="2093715"/>
            <a:ext cx="603045" cy="720000"/>
          </a:xfrm>
          <a:prstGeom prst="rect">
            <a:avLst/>
          </a:prstGeom>
        </p:spPr>
      </p:pic>
      <p:sp>
        <p:nvSpPr>
          <p:cNvPr id="4" name="Left Brace 3">
            <a:extLst>
              <a:ext uri="{FF2B5EF4-FFF2-40B4-BE49-F238E27FC236}">
                <a16:creationId xmlns:a16="http://schemas.microsoft.com/office/drawing/2014/main" id="{ACD6E65F-E65B-5E4B-1104-4A671C751970}"/>
              </a:ext>
              <a:ext uri="{C183D7F6-B498-43B3-948B-1728B52AA6E4}">
                <adec:decorative xmlns:adec="http://schemas.microsoft.com/office/drawing/2017/decorative" val="1"/>
              </a:ext>
            </a:extLst>
          </p:cNvPr>
          <p:cNvSpPr/>
          <p:nvPr/>
        </p:nvSpPr>
        <p:spPr>
          <a:xfrm>
            <a:off x="4271136" y="1768005"/>
            <a:ext cx="432686" cy="3691647"/>
          </a:xfrm>
          <a:prstGeom prst="leftBrace">
            <a:avLst>
              <a:gd name="adj1" fmla="val 27035"/>
              <a:gd name="adj2" fmla="val 50982"/>
            </a:avLst>
          </a:prstGeom>
          <a:ln w="22225">
            <a:solidFill>
              <a:schemeClr val="bg1">
                <a:lumMod val="65000"/>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5" name="TextBox 58">
            <a:extLst>
              <a:ext uri="{FF2B5EF4-FFF2-40B4-BE49-F238E27FC236}">
                <a16:creationId xmlns:a16="http://schemas.microsoft.com/office/drawing/2014/main" id="{D3B5C785-0324-BFEE-790D-903F8F4EF1F8}"/>
              </a:ext>
            </a:extLst>
          </p:cNvPr>
          <p:cNvSpPr txBox="1"/>
          <p:nvPr/>
        </p:nvSpPr>
        <p:spPr>
          <a:xfrm>
            <a:off x="5178330" y="1865861"/>
            <a:ext cx="4075030" cy="3495933"/>
          </a:xfrm>
          <a:prstGeom prst="rect">
            <a:avLst/>
          </a:prstGeom>
          <a:noFill/>
          <a:ln>
            <a:noFill/>
          </a:ln>
        </p:spPr>
        <p:txBody>
          <a:bodyPr wrap="square" lIns="0" tIns="0" rIns="0" bIns="0" rtlCol="0" anchor="t">
            <a:noAutofit/>
          </a:bodyPr>
          <a:lstStyle/>
          <a:p>
            <a:pPr marL="266700" indent="-266700">
              <a:spcAft>
                <a:spcPts val="600"/>
              </a:spcAft>
              <a:buFont typeface="Wingdings" panose="05000000000000000000" pitchFamily="2" charset="2"/>
              <a:buChar char=""/>
            </a:pPr>
            <a:r>
              <a:rPr lang="en-US" sz="1600">
                <a:latin typeface="Calibri" panose="020F0502020204030204" pitchFamily="34" charset="0"/>
                <a:ea typeface="Times New Roman" panose="02020603050405020304" pitchFamily="18" charset="0"/>
              </a:rPr>
              <a:t>Requests for additional supporting information (where required)</a:t>
            </a:r>
            <a:endParaRPr lang="en-AU" sz="1600">
              <a:latin typeface="Times New Roman" panose="02020603050405020304" pitchFamily="18" charset="0"/>
              <a:ea typeface="Times New Roman" panose="02020603050405020304" pitchFamily="18" charset="0"/>
            </a:endParaRPr>
          </a:p>
          <a:p>
            <a:pPr marL="266700" indent="-266700">
              <a:spcAft>
                <a:spcPts val="600"/>
              </a:spcAft>
              <a:buFont typeface="Wingdings" panose="05000000000000000000" pitchFamily="2" charset="2"/>
              <a:buChar char=""/>
            </a:pPr>
            <a:r>
              <a:rPr lang="en-US" sz="1600">
                <a:latin typeface="Calibri" panose="020F0502020204030204" pitchFamily="34" charset="0"/>
                <a:ea typeface="Times New Roman" panose="02020603050405020304" pitchFamily="18" charset="0"/>
              </a:rPr>
              <a:t>Written notification of outcome (including reasons for unapproved applications and how to request a review)</a:t>
            </a:r>
            <a:endParaRPr lang="en-AU" sz="1600">
              <a:latin typeface="Times New Roman" panose="02020603050405020304" pitchFamily="18" charset="0"/>
              <a:ea typeface="Times New Roman" panose="02020603050405020304" pitchFamily="18" charset="0"/>
            </a:endParaRPr>
          </a:p>
          <a:p>
            <a:pPr marL="266700" indent="-266700">
              <a:spcAft>
                <a:spcPts val="600"/>
              </a:spcAft>
              <a:buFont typeface="Wingdings" panose="05000000000000000000" pitchFamily="2" charset="2"/>
              <a:buChar char=""/>
            </a:pPr>
            <a:r>
              <a:rPr lang="en-US" sz="1600">
                <a:latin typeface="Calibri" panose="020F0502020204030204" pitchFamily="34" charset="0"/>
                <a:ea typeface="Times New Roman" panose="02020603050405020304" pitchFamily="18" charset="0"/>
              </a:rPr>
              <a:t>Approved applications provided </a:t>
            </a:r>
            <a:endParaRPr lang="en-AU" sz="1600">
              <a:latin typeface="Times New Roman" panose="02020603050405020304" pitchFamily="18" charset="0"/>
              <a:ea typeface="Times New Roman" panose="02020603050405020304" pitchFamily="18" charset="0"/>
            </a:endParaRPr>
          </a:p>
          <a:p>
            <a:pPr marL="622300" lvl="1" indent="-355600">
              <a:spcAft>
                <a:spcPts val="600"/>
              </a:spcAft>
              <a:buFont typeface="Wingdings" panose="05000000000000000000" pitchFamily="2" charset="2"/>
              <a:buChar char=""/>
              <a:tabLst>
                <a:tab pos="622300" algn="l"/>
              </a:tabLst>
            </a:pPr>
            <a:r>
              <a:rPr lang="en-US" sz="1600" b="1">
                <a:solidFill>
                  <a:srgbClr val="00703C"/>
                </a:solidFill>
                <a:latin typeface="Calibri" panose="020F0502020204030204" pitchFamily="34" charset="0"/>
                <a:ea typeface="Times New Roman" panose="02020603050405020304" pitchFamily="18" charset="0"/>
              </a:rPr>
              <a:t>a letter of accreditation</a:t>
            </a:r>
            <a:endParaRPr lang="en-AU" sz="1600" b="1">
              <a:solidFill>
                <a:srgbClr val="00703C"/>
              </a:solidFill>
              <a:latin typeface="Times New Roman" panose="02020603050405020304" pitchFamily="18" charset="0"/>
              <a:ea typeface="Times New Roman" panose="02020603050405020304" pitchFamily="18" charset="0"/>
            </a:endParaRPr>
          </a:p>
          <a:p>
            <a:pPr marL="622300" lvl="1" indent="-355600">
              <a:spcAft>
                <a:spcPts val="600"/>
              </a:spcAft>
              <a:buFont typeface="Wingdings" panose="05000000000000000000" pitchFamily="2" charset="2"/>
              <a:buChar char=""/>
              <a:tabLst>
                <a:tab pos="622300" algn="l"/>
              </a:tabLst>
            </a:pPr>
            <a:r>
              <a:rPr lang="en-US" sz="1600" b="1">
                <a:solidFill>
                  <a:srgbClr val="00703C"/>
                </a:solidFill>
                <a:latin typeface="Calibri" panose="020F0502020204030204" pitchFamily="34" charset="0"/>
                <a:ea typeface="Times New Roman" panose="02020603050405020304" pitchFamily="18" charset="0"/>
              </a:rPr>
              <a:t>an accreditation number</a:t>
            </a:r>
            <a:endParaRPr lang="en-AU" sz="1600" b="1">
              <a:solidFill>
                <a:srgbClr val="00703C"/>
              </a:solidFill>
              <a:latin typeface="Times New Roman" panose="02020603050405020304" pitchFamily="18" charset="0"/>
              <a:ea typeface="Times New Roman" panose="02020603050405020304" pitchFamily="18" charset="0"/>
            </a:endParaRPr>
          </a:p>
          <a:p>
            <a:pPr marL="622300" lvl="1" indent="-355600">
              <a:spcAft>
                <a:spcPts val="600"/>
              </a:spcAft>
              <a:buFont typeface="Wingdings" panose="05000000000000000000" pitchFamily="2" charset="2"/>
              <a:buChar char=""/>
              <a:tabLst>
                <a:tab pos="622300" algn="l"/>
              </a:tabLst>
            </a:pPr>
            <a:r>
              <a:rPr lang="en-US" sz="1600" b="1">
                <a:solidFill>
                  <a:srgbClr val="00703C"/>
                </a:solidFill>
                <a:latin typeface="Calibri" panose="020F0502020204030204" pitchFamily="34" charset="0"/>
                <a:ea typeface="Times New Roman" panose="02020603050405020304" pitchFamily="18" charset="0"/>
              </a:rPr>
              <a:t>a NatHERS Accredited Assessor ID card</a:t>
            </a:r>
          </a:p>
          <a:p>
            <a:pPr marL="266700" indent="-266700">
              <a:spcAft>
                <a:spcPts val="300"/>
              </a:spcAft>
              <a:buFont typeface="Wingdings" panose="05000000000000000000" pitchFamily="2" charset="2"/>
              <a:buChar char=""/>
            </a:pPr>
            <a:r>
              <a:rPr lang="en-US" sz="1600">
                <a:latin typeface="Calibri" panose="020F0502020204030204" pitchFamily="34" charset="0"/>
              </a:rPr>
              <a:t>Accreditation details, including material interests and insurance expiry dates recorded in the assessor </a:t>
            </a:r>
            <a:r>
              <a:rPr lang="en-US" sz="1600">
                <a:latin typeface="Calibri" panose="020F0502020204030204" pitchFamily="34" charset="0"/>
                <a:ea typeface="Times New Roman" panose="02020603050405020304" pitchFamily="18" charset="0"/>
              </a:rPr>
              <a:t>register</a:t>
            </a:r>
          </a:p>
          <a:p>
            <a:pPr marL="182563" indent="-182563">
              <a:spcAft>
                <a:spcPts val="300"/>
              </a:spcAft>
              <a:buFont typeface="Wingdings" panose="05000000000000000000" pitchFamily="2" charset="2"/>
              <a:buChar char=""/>
            </a:pPr>
            <a:endParaRPr lang="en-AU" sz="160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FD99B3B0-48F1-8200-D600-44F360385A63}"/>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15</a:t>
            </a:fld>
            <a:endParaRPr lang="en-AU" sz="900"/>
          </a:p>
        </p:txBody>
      </p:sp>
    </p:spTree>
    <p:extLst>
      <p:ext uri="{BB962C8B-B14F-4D97-AF65-F5344CB8AC3E}">
        <p14:creationId xmlns:p14="http://schemas.microsoft.com/office/powerpoint/2010/main" val="3798660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F3B7-192F-6143-1D2F-36BF11F13E20}"/>
              </a:ext>
            </a:extLst>
          </p:cNvPr>
          <p:cNvSpPr txBox="1">
            <a:spLocks noGrp="1"/>
          </p:cNvSpPr>
          <p:nvPr>
            <p:ph type="title" idx="4294967295"/>
          </p:nvPr>
        </p:nvSpPr>
        <p:spPr>
          <a:xfrm>
            <a:off x="2619375" y="2066926"/>
            <a:ext cx="501015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a:ln>
                  <a:noFill/>
                </a:ln>
                <a:solidFill>
                  <a:schemeClr val="bg1"/>
                </a:solidFill>
                <a:effectLst/>
                <a:uLnTx/>
                <a:uFillTx/>
                <a:latin typeface="+mn-lt"/>
                <a:ea typeface="+mn-ea"/>
                <a:cs typeface="+mn-cs"/>
              </a:rPr>
              <a:t>Fit and proper person checks</a:t>
            </a:r>
          </a:p>
        </p:txBody>
      </p:sp>
    </p:spTree>
    <p:extLst>
      <p:ext uri="{BB962C8B-B14F-4D97-AF65-F5344CB8AC3E}">
        <p14:creationId xmlns:p14="http://schemas.microsoft.com/office/powerpoint/2010/main" val="3922372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3320-2262-5C26-0C8C-7A0290495EF5}"/>
              </a:ext>
            </a:extLst>
          </p:cNvPr>
          <p:cNvSpPr>
            <a:spLocks noGrp="1"/>
          </p:cNvSpPr>
          <p:nvPr>
            <p:ph type="title"/>
          </p:nvPr>
        </p:nvSpPr>
        <p:spPr>
          <a:xfrm>
            <a:off x="819150" y="513112"/>
            <a:ext cx="7886700" cy="663574"/>
          </a:xfrm>
        </p:spPr>
        <p:txBody>
          <a:bodyPr>
            <a:noAutofit/>
          </a:bodyPr>
          <a:lstStyle/>
          <a:p>
            <a:r>
              <a:rPr lang="en-GB">
                <a:ea typeface="Calibri"/>
                <a:cs typeface="Calibri"/>
              </a:rPr>
              <a:t>National Police Checks</a:t>
            </a:r>
            <a:endParaRPr lang="en-GB"/>
          </a:p>
        </p:txBody>
      </p:sp>
      <p:sp>
        <p:nvSpPr>
          <p:cNvPr id="3" name="Content Placeholder 2">
            <a:extLst>
              <a:ext uri="{FF2B5EF4-FFF2-40B4-BE49-F238E27FC236}">
                <a16:creationId xmlns:a16="http://schemas.microsoft.com/office/drawing/2014/main" id="{C55F6989-71CF-E106-C434-80C944E97C80}"/>
              </a:ext>
            </a:extLst>
          </p:cNvPr>
          <p:cNvSpPr>
            <a:spLocks noGrp="1"/>
          </p:cNvSpPr>
          <p:nvPr>
            <p:ph sz="quarter" idx="10"/>
          </p:nvPr>
        </p:nvSpPr>
        <p:spPr>
          <a:xfrm>
            <a:off x="819150" y="1416424"/>
            <a:ext cx="10454185" cy="4698626"/>
          </a:xfrm>
          <a:ln>
            <a:noFill/>
          </a:ln>
        </p:spPr>
        <p:txBody>
          <a:bodyPr vert="horz" lIns="72000" tIns="36000" rIns="54000" bIns="36000" numCol="2" spcCol="108000" anchor="t" anchorCtr="0">
            <a:noAutofit/>
          </a:bodyPr>
          <a:lstStyle/>
          <a:p>
            <a:r>
              <a:rPr lang="en-GB" sz="2400" b="1" dirty="0">
                <a:solidFill>
                  <a:schemeClr val="bg2"/>
                </a:solidFill>
                <a:cs typeface="Calibri"/>
              </a:rPr>
              <a:t>Why is it recommended</a:t>
            </a:r>
          </a:p>
          <a:p>
            <a:pPr fontAlgn="base">
              <a:lnSpc>
                <a:spcPct val="100000"/>
              </a:lnSpc>
              <a:spcBef>
                <a:spcPts val="0"/>
              </a:spcBef>
              <a:spcAft>
                <a:spcPts val="800"/>
              </a:spcAft>
            </a:pPr>
            <a:r>
              <a:rPr lang="en-AU" sz="1600" dirty="0">
                <a:solidFill>
                  <a:srgbClr val="000000"/>
                </a:solidFill>
                <a:ea typeface="Calibri"/>
                <a:cs typeface="Calibri"/>
              </a:rPr>
              <a:t>There is a risk of assessors acting contrary to client interests, particularly when opportunities for financial gain are present.  </a:t>
            </a:r>
          </a:p>
          <a:p>
            <a:pPr>
              <a:lnSpc>
                <a:spcPct val="100000"/>
              </a:lnSpc>
              <a:spcBef>
                <a:spcPts val="0"/>
              </a:spcBef>
            </a:pPr>
            <a:r>
              <a:rPr lang="en-GB" sz="1600" dirty="0"/>
              <a:t>National Police Checks :</a:t>
            </a:r>
          </a:p>
          <a:p>
            <a:pPr marL="180975" indent="-180975">
              <a:lnSpc>
                <a:spcPct val="100000"/>
              </a:lnSpc>
              <a:spcBef>
                <a:spcPts val="0"/>
              </a:spcBef>
              <a:buFont typeface="Arial" panose="020B0604020202020204" pitchFamily="34" charset="0"/>
              <a:buChar char="•"/>
            </a:pPr>
            <a:r>
              <a:rPr lang="en-GB" sz="1600" dirty="0"/>
              <a:t>Assist in controlling fraud and integrity risks </a:t>
            </a:r>
          </a:p>
          <a:p>
            <a:pPr marL="180975" indent="-180975">
              <a:lnSpc>
                <a:spcPct val="100000"/>
              </a:lnSpc>
              <a:spcBef>
                <a:spcPts val="0"/>
              </a:spcBef>
              <a:buFont typeface="Arial" panose="020B0604020202020204" pitchFamily="34" charset="0"/>
              <a:buChar char="•"/>
            </a:pPr>
            <a:r>
              <a:rPr lang="en-GB" sz="1600" dirty="0"/>
              <a:t>Provide confidence to disclosure schemes and financial programs that there are barriers to malicious actors entering the scheme</a:t>
            </a:r>
          </a:p>
          <a:p>
            <a:pPr marL="180975" indent="-180975">
              <a:lnSpc>
                <a:spcPct val="100000"/>
              </a:lnSpc>
              <a:spcBef>
                <a:spcPts val="0"/>
              </a:spcBef>
              <a:buFont typeface="Arial" panose="020B0604020202020204" pitchFamily="34" charset="0"/>
              <a:buChar char="•"/>
            </a:pPr>
            <a:r>
              <a:rPr lang="en-GB" sz="1600" dirty="0"/>
              <a:t>Provide confidence to householders to consent to an assessor entering their home, especially where the householder is a vulnerable person, or is not the applicant for the assessment e.g. applicant is a landlord, householder is a rental tenant</a:t>
            </a:r>
          </a:p>
          <a:p>
            <a:pPr marL="180975" indent="-180975">
              <a:lnSpc>
                <a:spcPct val="100000"/>
              </a:lnSpc>
              <a:spcBef>
                <a:spcPts val="0"/>
              </a:spcBef>
              <a:buFont typeface="Arial" panose="020B0604020202020204" pitchFamily="34" charset="0"/>
              <a:buChar char="•"/>
            </a:pPr>
            <a:endParaRPr lang="en-GB" sz="1800" dirty="0"/>
          </a:p>
          <a:p>
            <a:pPr marL="180975" indent="-180975">
              <a:lnSpc>
                <a:spcPct val="100000"/>
              </a:lnSpc>
              <a:spcBef>
                <a:spcPts val="0"/>
              </a:spcBef>
              <a:buFont typeface="Arial" panose="020B0604020202020204" pitchFamily="34" charset="0"/>
              <a:buChar char="•"/>
            </a:pPr>
            <a:endParaRPr lang="en-GB" sz="1800" dirty="0"/>
          </a:p>
          <a:p>
            <a:pPr marL="180975" indent="-180975">
              <a:lnSpc>
                <a:spcPct val="100000"/>
              </a:lnSpc>
              <a:spcBef>
                <a:spcPts val="0"/>
              </a:spcBef>
              <a:buFont typeface="Arial" panose="020B0604020202020204" pitchFamily="34" charset="0"/>
              <a:buChar char="•"/>
            </a:pPr>
            <a:endParaRPr lang="en-GB" sz="1800" dirty="0"/>
          </a:p>
          <a:p>
            <a:pPr marL="180975" indent="-180975">
              <a:lnSpc>
                <a:spcPct val="100000"/>
              </a:lnSpc>
              <a:spcBef>
                <a:spcPts val="0"/>
              </a:spcBef>
              <a:buFont typeface="Arial" panose="020B0604020202020204" pitchFamily="34" charset="0"/>
              <a:buChar char="•"/>
            </a:pPr>
            <a:endParaRPr lang="en-GB" sz="1800" dirty="0"/>
          </a:p>
          <a:p>
            <a:pPr marL="180975" indent="-180975">
              <a:lnSpc>
                <a:spcPct val="100000"/>
              </a:lnSpc>
              <a:spcBef>
                <a:spcPts val="0"/>
              </a:spcBef>
              <a:buFont typeface="Arial" panose="020B0604020202020204" pitchFamily="34" charset="0"/>
              <a:buChar char="•"/>
            </a:pPr>
            <a:endParaRPr lang="en-GB" sz="1800" dirty="0"/>
          </a:p>
          <a:p>
            <a:pPr marL="180975" indent="-180975">
              <a:lnSpc>
                <a:spcPct val="100000"/>
              </a:lnSpc>
              <a:spcBef>
                <a:spcPts val="0"/>
              </a:spcBef>
              <a:buFont typeface="Arial" panose="020B0604020202020204" pitchFamily="34" charset="0"/>
              <a:buChar char="•"/>
            </a:pPr>
            <a:endParaRPr lang="en-GB" sz="1800" dirty="0"/>
          </a:p>
          <a:p>
            <a:pPr marL="180975" indent="-180975">
              <a:lnSpc>
                <a:spcPct val="100000"/>
              </a:lnSpc>
              <a:spcBef>
                <a:spcPts val="0"/>
              </a:spcBef>
              <a:buFont typeface="Arial" panose="020B0604020202020204" pitchFamily="34" charset="0"/>
              <a:buChar char="•"/>
            </a:pPr>
            <a:endParaRPr lang="en-GB" sz="1800" dirty="0"/>
          </a:p>
          <a:p>
            <a:pPr marL="180975" indent="-180975">
              <a:lnSpc>
                <a:spcPct val="100000"/>
              </a:lnSpc>
              <a:spcBef>
                <a:spcPts val="0"/>
              </a:spcBef>
              <a:buFont typeface="Arial" panose="020B0604020202020204" pitchFamily="34" charset="0"/>
              <a:buChar char="•"/>
            </a:pPr>
            <a:endParaRPr lang="en-GB" sz="1800" dirty="0"/>
          </a:p>
          <a:p>
            <a:pPr marL="266700" fontAlgn="base">
              <a:spcBef>
                <a:spcPts val="800"/>
              </a:spcBef>
            </a:pPr>
            <a:r>
              <a:rPr lang="en-GB" sz="2400" b="1" dirty="0">
                <a:solidFill>
                  <a:schemeClr val="bg2"/>
                </a:solidFill>
                <a:cs typeface="Calibri"/>
              </a:rPr>
              <a:t>Cost implications for assessors</a:t>
            </a:r>
          </a:p>
          <a:p>
            <a:pPr marL="266700" fontAlgn="base">
              <a:lnSpc>
                <a:spcPct val="100000"/>
              </a:lnSpc>
              <a:spcBef>
                <a:spcPts val="0"/>
              </a:spcBef>
              <a:spcAft>
                <a:spcPts val="800"/>
              </a:spcAft>
            </a:pPr>
            <a:r>
              <a:rPr lang="en-AU" sz="1600" dirty="0">
                <a:solidFill>
                  <a:srgbClr val="000000"/>
                </a:solidFill>
                <a:latin typeface="Calibri"/>
                <a:ea typeface="Calibri"/>
                <a:cs typeface="Calibri"/>
              </a:rPr>
              <a:t>National Police History checks are available for a national average fee of $50.  </a:t>
            </a:r>
            <a:endParaRPr lang="en-AU" sz="1600" dirty="0">
              <a:solidFill>
                <a:srgbClr val="000000"/>
              </a:solidFill>
              <a:latin typeface="Calibri" panose="020F0502020204030204" pitchFamily="34" charset="0"/>
              <a:ea typeface="Calibri"/>
              <a:cs typeface="Calibri"/>
            </a:endParaRPr>
          </a:p>
          <a:p>
            <a:pPr marL="266700" fontAlgn="base">
              <a:lnSpc>
                <a:spcPct val="100000"/>
              </a:lnSpc>
              <a:spcBef>
                <a:spcPts val="0"/>
              </a:spcBef>
              <a:spcAft>
                <a:spcPts val="800"/>
              </a:spcAft>
            </a:pPr>
            <a:r>
              <a:rPr lang="en-AU" sz="1600" dirty="0">
                <a:solidFill>
                  <a:srgbClr val="000000"/>
                </a:solidFill>
                <a:latin typeface="Calibri"/>
                <a:ea typeface="Calibri"/>
                <a:cs typeface="Calibri"/>
              </a:rPr>
              <a:t>It is proposed that applicants may submit a National Police Certificate dated within six months of the date of submission.</a:t>
            </a:r>
          </a:p>
          <a:p>
            <a:pPr marL="180975" indent="-180975">
              <a:lnSpc>
                <a:spcPct val="100000"/>
              </a:lnSpc>
              <a:spcBef>
                <a:spcPts val="0"/>
              </a:spcBef>
              <a:buFont typeface="Arial" panose="020B0604020202020204" pitchFamily="34" charset="0"/>
              <a:buChar char="•"/>
            </a:pPr>
            <a:endParaRPr lang="en-GB" sz="1800" dirty="0"/>
          </a:p>
        </p:txBody>
      </p:sp>
      <p:sp>
        <p:nvSpPr>
          <p:cNvPr id="5" name="TextBox 4">
            <a:extLst>
              <a:ext uri="{FF2B5EF4-FFF2-40B4-BE49-F238E27FC236}">
                <a16:creationId xmlns:a16="http://schemas.microsoft.com/office/drawing/2014/main" id="{4F2AAA18-35D3-88AD-94E7-DA54BAF45C63}"/>
              </a:ext>
            </a:extLst>
          </p:cNvPr>
          <p:cNvSpPr txBox="1"/>
          <p:nvPr/>
        </p:nvSpPr>
        <p:spPr>
          <a:xfrm>
            <a:off x="6477000" y="1277472"/>
            <a:ext cx="4457700" cy="2151528"/>
          </a:xfrm>
          <a:prstGeom prst="rect">
            <a:avLst/>
          </a:prstGeom>
          <a:solidFill>
            <a:srgbClr val="F2F2F2"/>
          </a:solidFill>
        </p:spPr>
        <p:txBody>
          <a:bodyPr wrap="square" lIns="72000" tIns="72000" rIns="72000" bIns="108000" rtlCol="0" anchor="t">
            <a:spAutoFit/>
          </a:bodyPr>
          <a:lstStyle/>
          <a:p>
            <a:r>
              <a:rPr lang="en-AU" sz="1600" i="1">
                <a:solidFill>
                  <a:srgbClr val="000000"/>
                </a:solidFill>
                <a:ea typeface="Calibri"/>
                <a:cs typeface="Calibri"/>
              </a:rPr>
              <a:t>There is evidence fraud has occurred in past energy efficiency schemes.  Furthermore, Australian Bureau of Statistics and Scamwatch.gov.au data shows the number of rebate scheme scams, and harms caused by them, is rising in Australia. Elderly, disabled, first nations, and people from culturally diverse backgrounds are some of the most impacted groups by scam activity.</a:t>
            </a:r>
          </a:p>
        </p:txBody>
      </p:sp>
      <p:sp>
        <p:nvSpPr>
          <p:cNvPr id="4" name="TextBox 3">
            <a:extLst>
              <a:ext uri="{FF2B5EF4-FFF2-40B4-BE49-F238E27FC236}">
                <a16:creationId xmlns:a16="http://schemas.microsoft.com/office/drawing/2014/main" id="{B06DF2F0-2291-D258-3CEE-1234D50D0890}"/>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17</a:t>
            </a:fld>
            <a:endParaRPr lang="en-AU" sz="900"/>
          </a:p>
        </p:txBody>
      </p:sp>
    </p:spTree>
    <p:extLst>
      <p:ext uri="{BB962C8B-B14F-4D97-AF65-F5344CB8AC3E}">
        <p14:creationId xmlns:p14="http://schemas.microsoft.com/office/powerpoint/2010/main" val="530680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5315-D6ED-E7FC-FE72-46B8B6416ED5}"/>
              </a:ext>
            </a:extLst>
          </p:cNvPr>
          <p:cNvSpPr>
            <a:spLocks noGrp="1"/>
          </p:cNvSpPr>
          <p:nvPr>
            <p:ph type="title"/>
          </p:nvPr>
        </p:nvSpPr>
        <p:spPr>
          <a:xfrm>
            <a:off x="838200" y="-663574"/>
            <a:ext cx="10515600" cy="663574"/>
          </a:xfrm>
        </p:spPr>
        <p:txBody>
          <a:bodyPr anchor="b"/>
          <a:lstStyle/>
          <a:p>
            <a:r>
              <a:rPr lang="en-AU"/>
              <a:t>National Police Checks cont.</a:t>
            </a:r>
          </a:p>
        </p:txBody>
      </p:sp>
      <p:sp>
        <p:nvSpPr>
          <p:cNvPr id="3" name="Content Placeholder 2">
            <a:extLst>
              <a:ext uri="{FF2B5EF4-FFF2-40B4-BE49-F238E27FC236}">
                <a16:creationId xmlns:a16="http://schemas.microsoft.com/office/drawing/2014/main" id="{C55F6989-71CF-E106-C434-80C944E97C80}"/>
              </a:ext>
            </a:extLst>
          </p:cNvPr>
          <p:cNvSpPr>
            <a:spLocks noGrp="1"/>
          </p:cNvSpPr>
          <p:nvPr>
            <p:ph sz="quarter" idx="10"/>
          </p:nvPr>
        </p:nvSpPr>
        <p:spPr>
          <a:xfrm>
            <a:off x="781051" y="803275"/>
            <a:ext cx="4159249" cy="5251450"/>
          </a:xfrm>
          <a:ln>
            <a:noFill/>
          </a:ln>
        </p:spPr>
        <p:txBody>
          <a:bodyPr vert="horz" lIns="72000" tIns="36000" rIns="54000" bIns="36000" numCol="1" spcCol="108000" anchor="t" anchorCtr="0">
            <a:noAutofit/>
          </a:bodyPr>
          <a:lstStyle/>
          <a:p>
            <a:pPr marL="266700" indent="-266700">
              <a:tabLst>
                <a:tab pos="177800" algn="l"/>
                <a:tab pos="361950" algn="l"/>
              </a:tabLst>
            </a:pPr>
            <a:r>
              <a:rPr lang="en-GB" sz="2400" b="1" dirty="0">
                <a:solidFill>
                  <a:schemeClr val="bg2"/>
                </a:solidFill>
                <a:cs typeface="Calibri"/>
              </a:rPr>
              <a:t>Fit and Proper Person Decision</a:t>
            </a:r>
          </a:p>
          <a:p>
            <a:pPr>
              <a:lnSpc>
                <a:spcPct val="100000"/>
              </a:lnSpc>
              <a:spcBef>
                <a:spcPts val="0"/>
              </a:spcBef>
              <a:spcAft>
                <a:spcPts val="600"/>
              </a:spcAft>
              <a:tabLst>
                <a:tab pos="177800" algn="l"/>
                <a:tab pos="361950" algn="l"/>
              </a:tabLst>
            </a:pPr>
            <a:r>
              <a:rPr lang="en-AU" sz="1600" dirty="0"/>
              <a:t>Assessors shouldn’t be accredited if they have a criminal history that:</a:t>
            </a:r>
          </a:p>
          <a:p>
            <a:pPr marL="266700" indent="-266700">
              <a:lnSpc>
                <a:spcPct val="100000"/>
              </a:lnSpc>
              <a:spcBef>
                <a:spcPts val="0"/>
              </a:spcBef>
              <a:spcAft>
                <a:spcPts val="600"/>
              </a:spcAft>
              <a:buFont typeface="Arial" panose="020B0604020202020204" pitchFamily="34" charset="0"/>
              <a:buChar char="•"/>
              <a:tabLst>
                <a:tab pos="177800" algn="l"/>
                <a:tab pos="361950" algn="l"/>
              </a:tabLst>
            </a:pPr>
            <a:r>
              <a:rPr lang="en-AU" sz="1600" dirty="0"/>
              <a:t>involves dishonesty</a:t>
            </a:r>
          </a:p>
          <a:p>
            <a:pPr marL="266700" indent="-266700">
              <a:lnSpc>
                <a:spcPct val="100000"/>
              </a:lnSpc>
              <a:spcBef>
                <a:spcPts val="0"/>
              </a:spcBef>
              <a:spcAft>
                <a:spcPts val="600"/>
              </a:spcAft>
              <a:buFont typeface="Arial" panose="020B0604020202020204" pitchFamily="34" charset="0"/>
              <a:buChar char="•"/>
              <a:tabLst>
                <a:tab pos="177800" algn="l"/>
                <a:tab pos="361950" algn="l"/>
              </a:tabLst>
            </a:pPr>
            <a:r>
              <a:rPr lang="en-AU" sz="1600" dirty="0"/>
              <a:t>indicates a material risk of harm to consumers</a:t>
            </a:r>
          </a:p>
          <a:p>
            <a:pPr marL="266700" indent="-266700">
              <a:lnSpc>
                <a:spcPct val="100000"/>
              </a:lnSpc>
              <a:spcBef>
                <a:spcPts val="0"/>
              </a:spcBef>
              <a:spcAft>
                <a:spcPts val="600"/>
              </a:spcAft>
              <a:tabLst>
                <a:tab pos="177800" algn="l"/>
                <a:tab pos="361950" algn="l"/>
              </a:tabLst>
            </a:pPr>
            <a:r>
              <a:rPr lang="en-AU" sz="1600" b="1" dirty="0"/>
              <a:t>unless</a:t>
            </a:r>
            <a:r>
              <a:rPr lang="en-AU" sz="1600" dirty="0"/>
              <a:t> there are mitigating circumstances.</a:t>
            </a:r>
          </a:p>
          <a:p>
            <a:pPr>
              <a:lnSpc>
                <a:spcPct val="100000"/>
              </a:lnSpc>
              <a:spcBef>
                <a:spcPts val="0"/>
              </a:spcBef>
              <a:spcAft>
                <a:spcPts val="600"/>
              </a:spcAft>
              <a:tabLst>
                <a:tab pos="177800" algn="l"/>
                <a:tab pos="361950" algn="l"/>
              </a:tabLst>
            </a:pPr>
            <a:r>
              <a:rPr lang="en-AU" sz="1600" dirty="0"/>
              <a:t>The following must be considered in the decision:</a:t>
            </a:r>
          </a:p>
          <a:p>
            <a:pPr marL="266700" indent="-266700">
              <a:lnSpc>
                <a:spcPct val="100000"/>
              </a:lnSpc>
              <a:spcBef>
                <a:spcPts val="0"/>
              </a:spcBef>
              <a:spcAft>
                <a:spcPts val="600"/>
              </a:spcAft>
              <a:buFont typeface="Arial" panose="020B0604020202020204" pitchFamily="34" charset="0"/>
              <a:buChar char="•"/>
              <a:tabLst>
                <a:tab pos="177800" algn="l"/>
                <a:tab pos="361950" algn="l"/>
              </a:tabLst>
            </a:pPr>
            <a:r>
              <a:rPr lang="en-AU" sz="1600" dirty="0"/>
              <a:t>Does the applicant’s criminal record mean they cannot fulfil the requirements of being an assessor?</a:t>
            </a:r>
          </a:p>
          <a:p>
            <a:pPr marL="266700" indent="-266700">
              <a:lnSpc>
                <a:spcPct val="100000"/>
              </a:lnSpc>
              <a:spcBef>
                <a:spcPts val="0"/>
              </a:spcBef>
              <a:spcAft>
                <a:spcPts val="600"/>
              </a:spcAft>
              <a:buFont typeface="Arial" panose="020B0604020202020204" pitchFamily="34" charset="0"/>
              <a:buChar char="•"/>
              <a:tabLst>
                <a:tab pos="177800" algn="l"/>
                <a:tab pos="361950" algn="l"/>
              </a:tabLst>
            </a:pPr>
            <a:r>
              <a:rPr lang="en-AU" sz="1600" dirty="0"/>
              <a:t>Has the applicant been given the opportunity to explain the circumstances of the criminal record?</a:t>
            </a:r>
          </a:p>
          <a:p>
            <a:pPr marL="361950">
              <a:lnSpc>
                <a:spcPct val="100000"/>
              </a:lnSpc>
              <a:spcBef>
                <a:spcPts val="0"/>
              </a:spcBef>
              <a:spcAft>
                <a:spcPts val="600"/>
              </a:spcAft>
              <a:tabLst>
                <a:tab pos="361950" algn="l"/>
              </a:tabLst>
            </a:pPr>
            <a:endParaRPr lang="en-AU" sz="1800" dirty="0"/>
          </a:p>
        </p:txBody>
      </p:sp>
      <p:sp>
        <p:nvSpPr>
          <p:cNvPr id="9" name="Content Placeholder 2">
            <a:extLst>
              <a:ext uri="{FF2B5EF4-FFF2-40B4-BE49-F238E27FC236}">
                <a16:creationId xmlns:a16="http://schemas.microsoft.com/office/drawing/2014/main" id="{9959D4F7-7AF3-84DE-4209-A93BCC51E6EE}"/>
              </a:ext>
            </a:extLst>
          </p:cNvPr>
          <p:cNvSpPr txBox="1">
            <a:spLocks/>
          </p:cNvSpPr>
          <p:nvPr/>
        </p:nvSpPr>
        <p:spPr>
          <a:xfrm>
            <a:off x="5991225" y="803275"/>
            <a:ext cx="5299074" cy="5251450"/>
          </a:xfrm>
          <a:prstGeom prst="rect">
            <a:avLst/>
          </a:prstGeom>
          <a:ln>
            <a:noFill/>
          </a:ln>
        </p:spPr>
        <p:txBody>
          <a:bodyPr vert="horz" lIns="72000" tIns="36000" rIns="54000" bIns="36000" numCol="1" spcCol="108000" anchor="t" anchorCtr="0">
            <a:noAutofit/>
          </a:bodyPr>
          <a:lstStyle>
            <a:lvl1pPr marL="0" indent="0" algn="l" defTabSz="914400" rtl="0" eaLnBrk="1" latinLnBrk="0" hangingPunct="1">
              <a:lnSpc>
                <a:spcPct val="90000"/>
              </a:lnSpc>
              <a:spcBef>
                <a:spcPts val="1000"/>
              </a:spcBef>
              <a:spcAft>
                <a:spcPts val="600"/>
              </a:spcAft>
              <a:buFontTx/>
              <a:buNone/>
              <a:defRPr sz="2000" kern="1200">
                <a:solidFill>
                  <a:schemeClr val="tx1"/>
                </a:solidFill>
                <a:latin typeface="+mn-lt"/>
                <a:ea typeface="+mn-ea"/>
                <a:cs typeface="+mn-cs"/>
              </a:defRPr>
            </a:lvl1pPr>
            <a:lvl2pPr marL="216000" indent="-216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2400" b="1" dirty="0">
                <a:solidFill>
                  <a:schemeClr val="bg2"/>
                </a:solidFill>
                <a:cs typeface="Calibri"/>
              </a:rPr>
              <a:t>Is there precedent for National Police Checks?</a:t>
            </a:r>
            <a:endParaRPr lang="en-GB" sz="2400" dirty="0"/>
          </a:p>
          <a:p>
            <a:pPr fontAlgn="base">
              <a:spcBef>
                <a:spcPts val="0"/>
              </a:spcBef>
              <a:spcAft>
                <a:spcPts val="1200"/>
              </a:spcAft>
            </a:pPr>
            <a:r>
              <a:rPr lang="en-AU" sz="1600" dirty="0">
                <a:solidFill>
                  <a:srgbClr val="000000"/>
                </a:solidFill>
                <a:latin typeface="Calibri"/>
                <a:ea typeface="Calibri"/>
                <a:cs typeface="Calibri"/>
              </a:rPr>
              <a:t>There is precedent for fit and proper person screening in related industries from which assessors may be drawn, including real estate agents, valuers, building practitioners, and building related trades and services which require national police checks in pre-employment and some licensing screening.   </a:t>
            </a:r>
          </a:p>
          <a:p>
            <a:pPr fontAlgn="base">
              <a:spcBef>
                <a:spcPts val="0"/>
              </a:spcBef>
              <a:spcAft>
                <a:spcPts val="1200"/>
              </a:spcAft>
            </a:pPr>
            <a:r>
              <a:rPr lang="en-AU" sz="1600" dirty="0">
                <a:solidFill>
                  <a:srgbClr val="000000"/>
                </a:solidFill>
                <a:latin typeface="Calibri"/>
                <a:ea typeface="Calibri"/>
                <a:cs typeface="Calibri"/>
              </a:rPr>
              <a:t>Fit and proper person checks are included in the Australian Building Codes Board National Registration Framework, which includes requirements for Energy Efficiency Consultants. </a:t>
            </a:r>
          </a:p>
          <a:p>
            <a:pPr fontAlgn="base">
              <a:spcBef>
                <a:spcPts val="0"/>
              </a:spcBef>
              <a:spcAft>
                <a:spcPts val="1200"/>
              </a:spcAft>
            </a:pPr>
            <a:r>
              <a:rPr lang="en-AU" sz="1600" dirty="0">
                <a:solidFill>
                  <a:srgbClr val="000000"/>
                </a:solidFill>
                <a:latin typeface="Calibri"/>
                <a:ea typeface="Calibri"/>
                <a:cs typeface="Calibri"/>
              </a:rPr>
              <a:t>Licensed ACT assessors are required to undergo a fit and proper person check in the form of declaring their past criminal history.  </a:t>
            </a:r>
          </a:p>
          <a:p>
            <a:pPr fontAlgn="base">
              <a:spcBef>
                <a:spcPts val="0"/>
              </a:spcBef>
              <a:spcAft>
                <a:spcPts val="800"/>
              </a:spcAft>
            </a:pPr>
            <a:r>
              <a:rPr lang="en-AU" sz="1600" dirty="0">
                <a:solidFill>
                  <a:srgbClr val="000000"/>
                </a:solidFill>
                <a:latin typeface="Calibri"/>
                <a:ea typeface="Calibri"/>
                <a:cs typeface="Calibri"/>
              </a:rPr>
              <a:t>While the Residential Efficiency Scorecard program does not require a fit and proper person test it does recommend assessors hold a valid Working with Children Check.   </a:t>
            </a:r>
            <a:endParaRPr lang="en-AU" sz="1600" dirty="0"/>
          </a:p>
          <a:p>
            <a:pPr marL="628650" indent="-266700">
              <a:lnSpc>
                <a:spcPct val="100000"/>
              </a:lnSpc>
              <a:spcBef>
                <a:spcPts val="0"/>
              </a:spcBef>
              <a:buFont typeface="Arial" panose="020B0604020202020204" pitchFamily="34" charset="0"/>
              <a:buChar char="•"/>
              <a:tabLst>
                <a:tab pos="361950" algn="l"/>
              </a:tabLst>
            </a:pPr>
            <a:endParaRPr lang="en-AU" sz="1800" dirty="0"/>
          </a:p>
          <a:p>
            <a:pPr marL="628650" indent="-266700">
              <a:spcBef>
                <a:spcPts val="0"/>
              </a:spcBef>
              <a:buFont typeface="Arial" panose="020B0604020202020204" pitchFamily="34" charset="0"/>
              <a:buChar char="•"/>
              <a:tabLst>
                <a:tab pos="361950" algn="l"/>
              </a:tabLst>
            </a:pPr>
            <a:endParaRPr lang="en-AU" sz="1600" dirty="0"/>
          </a:p>
        </p:txBody>
      </p:sp>
      <p:sp>
        <p:nvSpPr>
          <p:cNvPr id="4" name="TextBox 3">
            <a:extLst>
              <a:ext uri="{FF2B5EF4-FFF2-40B4-BE49-F238E27FC236}">
                <a16:creationId xmlns:a16="http://schemas.microsoft.com/office/drawing/2014/main" id="{46764578-1204-8FFC-98D1-183CD7F4748A}"/>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18</a:t>
            </a:fld>
            <a:endParaRPr lang="en-AU" sz="900"/>
          </a:p>
        </p:txBody>
      </p:sp>
    </p:spTree>
    <p:extLst>
      <p:ext uri="{BB962C8B-B14F-4D97-AF65-F5344CB8AC3E}">
        <p14:creationId xmlns:p14="http://schemas.microsoft.com/office/powerpoint/2010/main" val="513181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0D3408-0CB1-D564-4E45-38E8F3D7C79F}"/>
              </a:ext>
            </a:extLst>
          </p:cNvPr>
          <p:cNvSpPr>
            <a:spLocks noGrp="1"/>
          </p:cNvSpPr>
          <p:nvPr>
            <p:ph type="title"/>
          </p:nvPr>
        </p:nvSpPr>
        <p:spPr>
          <a:xfrm>
            <a:off x="838200" y="-663574"/>
            <a:ext cx="10515600" cy="663574"/>
          </a:xfrm>
        </p:spPr>
        <p:txBody>
          <a:bodyPr anchor="b"/>
          <a:lstStyle/>
          <a:p>
            <a:r>
              <a:rPr lang="en-AU"/>
              <a:t>International police checks</a:t>
            </a:r>
          </a:p>
        </p:txBody>
      </p:sp>
      <p:sp>
        <p:nvSpPr>
          <p:cNvPr id="7" name="Content Placeholder 2">
            <a:extLst>
              <a:ext uri="{FF2B5EF4-FFF2-40B4-BE49-F238E27FC236}">
                <a16:creationId xmlns:a16="http://schemas.microsoft.com/office/drawing/2014/main" id="{8D80FA03-93A6-3E03-46BA-04966EABB275}"/>
              </a:ext>
            </a:extLst>
          </p:cNvPr>
          <p:cNvSpPr txBox="1">
            <a:spLocks/>
          </p:cNvSpPr>
          <p:nvPr/>
        </p:nvSpPr>
        <p:spPr>
          <a:xfrm>
            <a:off x="895348" y="648395"/>
            <a:ext cx="10401301" cy="5328890"/>
          </a:xfrm>
          <a:prstGeom prst="rect">
            <a:avLst/>
          </a:prstGeom>
          <a:ln>
            <a:noFill/>
          </a:ln>
        </p:spPr>
        <p:txBody>
          <a:bodyPr vert="horz" lIns="72000" tIns="36000" rIns="54000" bIns="36000" numCol="1" spcCol="144000" anchor="t" anchorCtr="0">
            <a:noAutofit/>
          </a:bodyPr>
          <a:lstStyle>
            <a:lvl1pPr marL="0" indent="0" algn="l" defTabSz="914400" rtl="0" eaLnBrk="1" latinLnBrk="0" hangingPunct="1">
              <a:lnSpc>
                <a:spcPct val="90000"/>
              </a:lnSpc>
              <a:spcBef>
                <a:spcPts val="1000"/>
              </a:spcBef>
              <a:spcAft>
                <a:spcPts val="600"/>
              </a:spcAft>
              <a:buFontTx/>
              <a:buNone/>
              <a:defRPr sz="2000" kern="1200">
                <a:solidFill>
                  <a:schemeClr val="tx1"/>
                </a:solidFill>
                <a:latin typeface="+mn-lt"/>
                <a:ea typeface="+mn-ea"/>
                <a:cs typeface="+mn-cs"/>
              </a:defRPr>
            </a:lvl1pPr>
            <a:lvl2pPr marL="216000" indent="-216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0"/>
              </a:spcBef>
              <a:spcAft>
                <a:spcPts val="800"/>
              </a:spcAft>
            </a:pPr>
            <a:r>
              <a:rPr lang="en-GB" sz="2400" b="1" dirty="0">
                <a:solidFill>
                  <a:schemeClr val="bg2"/>
                </a:solidFill>
                <a:cs typeface="Calibri"/>
              </a:rPr>
              <a:t>What about International Police Checks?</a:t>
            </a:r>
            <a:endParaRPr lang="en-GB" sz="2400" dirty="0"/>
          </a:p>
          <a:p>
            <a:pPr fontAlgn="base">
              <a:lnSpc>
                <a:spcPct val="100000"/>
              </a:lnSpc>
              <a:spcBef>
                <a:spcPts val="0"/>
              </a:spcBef>
              <a:spcAft>
                <a:spcPts val="1200"/>
              </a:spcAft>
            </a:pPr>
            <a:r>
              <a:rPr lang="en-AU" sz="1600" dirty="0">
                <a:solidFill>
                  <a:srgbClr val="000000"/>
                </a:solidFill>
                <a:latin typeface="Calibri" panose="020F0502020204030204" pitchFamily="34" charset="0"/>
              </a:rPr>
              <a:t>National Police Checks detail Disclosable Court Outcomes from within Australia and do not disclose any relevant criminal history in overseas jurisdictions.  </a:t>
            </a:r>
          </a:p>
          <a:p>
            <a:pPr fontAlgn="base">
              <a:lnSpc>
                <a:spcPct val="100000"/>
              </a:lnSpc>
              <a:spcBef>
                <a:spcPts val="0"/>
              </a:spcBef>
              <a:spcAft>
                <a:spcPts val="1200"/>
              </a:spcAft>
            </a:pPr>
            <a:r>
              <a:rPr lang="en-AU" sz="1600" dirty="0">
                <a:solidFill>
                  <a:srgbClr val="000000"/>
                </a:solidFill>
                <a:latin typeface="Calibri" panose="020F0502020204030204" pitchFamily="34" charset="0"/>
              </a:rPr>
              <a:t>Overseas travel will only be identifiable through applicant self-declaration. Applicants with concerns about their overseas police check may be unlikely to declare time spent overseas. ​ </a:t>
            </a:r>
            <a:endParaRPr lang="en-AU" sz="1600" dirty="0">
              <a:solidFill>
                <a:srgbClr val="000000"/>
              </a:solidFill>
              <a:latin typeface="Segoe UI" panose="020B0502040204020203" pitchFamily="34" charset="0"/>
            </a:endParaRPr>
          </a:p>
          <a:p>
            <a:pPr fontAlgn="base">
              <a:lnSpc>
                <a:spcPct val="100000"/>
              </a:lnSpc>
              <a:spcBef>
                <a:spcPts val="0"/>
              </a:spcBef>
              <a:spcAft>
                <a:spcPts val="1200"/>
              </a:spcAft>
            </a:pPr>
            <a:r>
              <a:rPr lang="en-AU" sz="1600" dirty="0">
                <a:solidFill>
                  <a:srgbClr val="000000"/>
                </a:solidFill>
                <a:latin typeface="Calibri" panose="020F0502020204030204" pitchFamily="34" charset="0"/>
              </a:rPr>
              <a:t>International Police Checks would need to be provided for each country visited within a timeframe specified (e.g. last 5 years) and for a minimum duration of time spent overseas (e.g. 3 months or longer) to avoid capturing people who have travelled for short-term holidays, business travel etc.</a:t>
            </a:r>
          </a:p>
          <a:p>
            <a:pPr fontAlgn="base">
              <a:lnSpc>
                <a:spcPct val="100000"/>
              </a:lnSpc>
              <a:spcBef>
                <a:spcPts val="0"/>
              </a:spcBef>
              <a:spcAft>
                <a:spcPts val="1200"/>
              </a:spcAft>
            </a:pPr>
            <a:r>
              <a:rPr lang="en-AU" sz="1600" dirty="0">
                <a:solidFill>
                  <a:srgbClr val="000000"/>
                </a:solidFill>
                <a:latin typeface="Calibri" panose="020F0502020204030204" pitchFamily="34" charset="0"/>
              </a:rPr>
              <a:t>International police checks currently cost an applicant between $90 - $150 per country.  International police checks are not available from all overseas jurisdictions.  </a:t>
            </a:r>
          </a:p>
          <a:p>
            <a:pPr fontAlgn="base">
              <a:lnSpc>
                <a:spcPct val="100000"/>
              </a:lnSpc>
              <a:spcBef>
                <a:spcPts val="0"/>
              </a:spcBef>
              <a:spcAft>
                <a:spcPts val="800"/>
              </a:spcAft>
            </a:pPr>
            <a:r>
              <a:rPr lang="en-AU" sz="1600" dirty="0">
                <a:solidFill>
                  <a:srgbClr val="000000"/>
                </a:solidFill>
                <a:latin typeface="Calibri" panose="020F0502020204030204" pitchFamily="34" charset="0"/>
              </a:rPr>
              <a:t>Overseas born applicants who hold visas with work rights in Australia undergo extensive security screening as part of the visa application process​.</a:t>
            </a:r>
            <a:endParaRPr lang="en-AU" sz="1400" dirty="0">
              <a:solidFill>
                <a:srgbClr val="000000"/>
              </a:solidFill>
              <a:latin typeface="Calibri" panose="020F0502020204030204" pitchFamily="34" charset="0"/>
            </a:endParaRPr>
          </a:p>
        </p:txBody>
      </p:sp>
      <p:sp>
        <p:nvSpPr>
          <p:cNvPr id="2" name="TextBox 1">
            <a:extLst>
              <a:ext uri="{FF2B5EF4-FFF2-40B4-BE49-F238E27FC236}">
                <a16:creationId xmlns:a16="http://schemas.microsoft.com/office/drawing/2014/main" id="{5BCEEB9F-BD20-96AD-C21B-0D6C15DF7BB3}"/>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19</a:t>
            </a:fld>
            <a:endParaRPr lang="en-AU" sz="900"/>
          </a:p>
        </p:txBody>
      </p:sp>
    </p:spTree>
    <p:extLst>
      <p:ext uri="{BB962C8B-B14F-4D97-AF65-F5344CB8AC3E}">
        <p14:creationId xmlns:p14="http://schemas.microsoft.com/office/powerpoint/2010/main" val="207996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35A192-EE03-34E4-B0D3-63C0BD11BF66}"/>
              </a:ext>
            </a:extLst>
          </p:cNvPr>
          <p:cNvSpPr>
            <a:spLocks noGrp="1"/>
          </p:cNvSpPr>
          <p:nvPr>
            <p:ph type="title" idx="4294967295"/>
          </p:nvPr>
        </p:nvSpPr>
        <p:spPr>
          <a:xfrm>
            <a:off x="838200" y="-1325563"/>
            <a:ext cx="10515600" cy="1325563"/>
          </a:xfrm>
          <a:prstGeom prst="rect">
            <a:avLst/>
          </a:prstGeom>
        </p:spPr>
        <p:txBody>
          <a:bodyPr lIns="91440" tIns="45720" rIns="91440" bIns="45720" anchor="b"/>
          <a:lstStyle/>
          <a:p>
            <a:r>
              <a:rPr lang="en-US" dirty="0">
                <a:ea typeface="Calibri Light"/>
                <a:cs typeface="Calibri Light"/>
              </a:rPr>
              <a:t>Acknowledgement of country</a:t>
            </a:r>
          </a:p>
        </p:txBody>
      </p:sp>
    </p:spTree>
    <p:extLst>
      <p:ext uri="{BB962C8B-B14F-4D97-AF65-F5344CB8AC3E}">
        <p14:creationId xmlns:p14="http://schemas.microsoft.com/office/powerpoint/2010/main" val="724114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CF9B-DEEC-129D-8762-33547C7FBD47}"/>
              </a:ext>
            </a:extLst>
          </p:cNvPr>
          <p:cNvSpPr>
            <a:spLocks noGrp="1"/>
          </p:cNvSpPr>
          <p:nvPr>
            <p:ph type="title"/>
          </p:nvPr>
        </p:nvSpPr>
        <p:spPr>
          <a:xfrm>
            <a:off x="838200" y="-663574"/>
            <a:ext cx="10515600" cy="663574"/>
          </a:xfrm>
        </p:spPr>
        <p:txBody>
          <a:bodyPr anchor="b"/>
          <a:lstStyle/>
          <a:p>
            <a:r>
              <a:rPr lang="en-AU"/>
              <a:t>Alternative Fit and Proper Person checks</a:t>
            </a:r>
          </a:p>
        </p:txBody>
      </p:sp>
      <p:sp>
        <p:nvSpPr>
          <p:cNvPr id="3" name="Content Placeholder 2">
            <a:extLst>
              <a:ext uri="{FF2B5EF4-FFF2-40B4-BE49-F238E27FC236}">
                <a16:creationId xmlns:a16="http://schemas.microsoft.com/office/drawing/2014/main" id="{C55F6989-71CF-E106-C434-80C944E97C80}"/>
              </a:ext>
            </a:extLst>
          </p:cNvPr>
          <p:cNvSpPr>
            <a:spLocks noGrp="1"/>
          </p:cNvSpPr>
          <p:nvPr>
            <p:ph sz="quarter" idx="10"/>
          </p:nvPr>
        </p:nvSpPr>
        <p:spPr>
          <a:xfrm>
            <a:off x="927100" y="622300"/>
            <a:ext cx="6400800" cy="5473700"/>
          </a:xfrm>
          <a:ln>
            <a:noFill/>
          </a:ln>
        </p:spPr>
        <p:txBody>
          <a:bodyPr vert="horz" lIns="72000" tIns="36000" rIns="54000" bIns="36000" numCol="1" spcCol="108000" anchor="t" anchorCtr="0">
            <a:noAutofit/>
          </a:bodyPr>
          <a:lstStyle/>
          <a:p>
            <a:pPr>
              <a:lnSpc>
                <a:spcPct val="100000"/>
              </a:lnSpc>
              <a:spcBef>
                <a:spcPts val="600"/>
              </a:spcBef>
              <a:spcAft>
                <a:spcPts val="0"/>
              </a:spcAft>
            </a:pPr>
            <a:r>
              <a:rPr lang="en-GB" sz="2400" b="1">
                <a:solidFill>
                  <a:schemeClr val="bg2"/>
                </a:solidFill>
                <a:cs typeface="Calibri"/>
              </a:rPr>
              <a:t>What are the alternative fit and proper person checks available?</a:t>
            </a:r>
          </a:p>
          <a:p>
            <a:pPr fontAlgn="base">
              <a:lnSpc>
                <a:spcPct val="100000"/>
              </a:lnSpc>
            </a:pPr>
            <a:r>
              <a:rPr lang="en-AU" sz="1600" b="1">
                <a:solidFill>
                  <a:srgbClr val="000000"/>
                </a:solidFill>
                <a:highlight>
                  <a:srgbClr val="FFFFFF"/>
                </a:highlight>
                <a:latin typeface="Calibri" panose="020F0502020204030204" pitchFamily="34" charset="0"/>
              </a:rPr>
              <a:t>Character references: </a:t>
            </a:r>
          </a:p>
          <a:p>
            <a:pPr fontAlgn="base">
              <a:lnSpc>
                <a:spcPct val="100000"/>
              </a:lnSpc>
              <a:spcBef>
                <a:spcPts val="0"/>
              </a:spcBef>
            </a:pPr>
            <a:r>
              <a:rPr lang="en-AU" sz="1600">
                <a:solidFill>
                  <a:srgbClr val="000000"/>
                </a:solidFill>
                <a:highlight>
                  <a:srgbClr val="FFFFFF"/>
                </a:highlight>
                <a:latin typeface="Calibri" panose="020F0502020204030204" pitchFamily="34" charset="0"/>
              </a:rPr>
              <a:t>Issues identified through misuse of character references in a recent Victorian County Court case demonstrate the need for character references to be verified. </a:t>
            </a:r>
          </a:p>
          <a:p>
            <a:pPr fontAlgn="base">
              <a:lnSpc>
                <a:spcPct val="100000"/>
              </a:lnSpc>
              <a:spcBef>
                <a:spcPts val="0"/>
              </a:spcBef>
            </a:pPr>
            <a:r>
              <a:rPr lang="en-AU" sz="1600">
                <a:solidFill>
                  <a:srgbClr val="000000"/>
                </a:solidFill>
                <a:highlight>
                  <a:srgbClr val="FFFFFF"/>
                </a:highlight>
                <a:latin typeface="Calibri" panose="020F0502020204030204" pitchFamily="34" charset="0"/>
              </a:rPr>
              <a:t>This significantly impacts the turnaround time for the accreditation process. </a:t>
            </a:r>
          </a:p>
          <a:p>
            <a:pPr fontAlgn="base">
              <a:lnSpc>
                <a:spcPct val="100000"/>
              </a:lnSpc>
              <a:spcBef>
                <a:spcPts val="0"/>
              </a:spcBef>
            </a:pPr>
            <a:r>
              <a:rPr lang="en-AU" sz="1600">
                <a:solidFill>
                  <a:srgbClr val="000000"/>
                </a:solidFill>
                <a:highlight>
                  <a:srgbClr val="FFFFFF"/>
                </a:highlight>
                <a:latin typeface="Calibri" panose="020F0502020204030204" pitchFamily="34" charset="0"/>
              </a:rPr>
              <a:t>In addition, not all assessors will have employers to provide a reference and references are unlikely to be sought from people who will provide a negative view of the assessor’s character.   </a:t>
            </a:r>
          </a:p>
          <a:p>
            <a:pPr fontAlgn="base">
              <a:lnSpc>
                <a:spcPct val="100000"/>
              </a:lnSpc>
            </a:pPr>
            <a:r>
              <a:rPr lang="en-AU" sz="1600" b="1">
                <a:solidFill>
                  <a:srgbClr val="000000"/>
                </a:solidFill>
                <a:highlight>
                  <a:srgbClr val="FFFFFF"/>
                </a:highlight>
                <a:latin typeface="Calibri" panose="020F0502020204030204" pitchFamily="34" charset="0"/>
              </a:rPr>
              <a:t>Self-declaration: </a:t>
            </a:r>
          </a:p>
          <a:p>
            <a:pPr fontAlgn="base">
              <a:lnSpc>
                <a:spcPct val="100000"/>
              </a:lnSpc>
              <a:spcBef>
                <a:spcPts val="0"/>
              </a:spcBef>
            </a:pPr>
            <a:r>
              <a:rPr lang="en-AU" sz="1600">
                <a:solidFill>
                  <a:srgbClr val="000000"/>
                </a:solidFill>
                <a:highlight>
                  <a:srgbClr val="FFFFFF"/>
                </a:highlight>
                <a:latin typeface="Calibri" panose="020F0502020204030204" pitchFamily="34" charset="0"/>
              </a:rPr>
              <a:t>It is unlikely that an assessor will self-declare previous wrongdoing or misconduct and there is little confidence in the reliability of self-declarations as a preventative measure</a:t>
            </a:r>
          </a:p>
          <a:p>
            <a:pPr marL="361950">
              <a:lnSpc>
                <a:spcPct val="100000"/>
              </a:lnSpc>
              <a:spcBef>
                <a:spcPts val="0"/>
              </a:spcBef>
              <a:spcAft>
                <a:spcPts val="600"/>
              </a:spcAft>
              <a:tabLst>
                <a:tab pos="361950" algn="l"/>
              </a:tabLst>
            </a:pPr>
            <a:endParaRPr lang="en-AU" sz="1800"/>
          </a:p>
        </p:txBody>
      </p:sp>
      <p:sp>
        <p:nvSpPr>
          <p:cNvPr id="6" name="Content Placeholder 2">
            <a:extLst>
              <a:ext uri="{FF2B5EF4-FFF2-40B4-BE49-F238E27FC236}">
                <a16:creationId xmlns:a16="http://schemas.microsoft.com/office/drawing/2014/main" id="{C55F6989-71CF-E106-C434-80C944E97C80}"/>
              </a:ext>
            </a:extLst>
          </p:cNvPr>
          <p:cNvSpPr txBox="1">
            <a:spLocks/>
          </p:cNvSpPr>
          <p:nvPr/>
        </p:nvSpPr>
        <p:spPr>
          <a:xfrm>
            <a:off x="7557248" y="2823883"/>
            <a:ext cx="3707652" cy="2619375"/>
          </a:xfrm>
          <a:prstGeom prst="rect">
            <a:avLst/>
          </a:prstGeom>
          <a:solidFill>
            <a:srgbClr val="00703F"/>
          </a:solidFill>
          <a:ln>
            <a:noFill/>
          </a:ln>
        </p:spPr>
        <p:txBody>
          <a:bodyPr vert="horz" lIns="72000" tIns="36000" rIns="54000" bIns="36000" anchor="ctr" anchorCtr="0">
            <a:noAutofit/>
          </a:bodyPr>
          <a:lstStyle>
            <a:lvl1pPr marL="0" indent="0" algn="l" defTabSz="914400" rtl="0" eaLnBrk="1" latinLnBrk="0" hangingPunct="1">
              <a:lnSpc>
                <a:spcPct val="90000"/>
              </a:lnSpc>
              <a:spcBef>
                <a:spcPts val="1000"/>
              </a:spcBef>
              <a:spcAft>
                <a:spcPts val="600"/>
              </a:spcAft>
              <a:buFontTx/>
              <a:buNone/>
              <a:defRPr sz="2000" kern="1200">
                <a:solidFill>
                  <a:schemeClr val="tx1"/>
                </a:solidFill>
                <a:latin typeface="+mn-lt"/>
                <a:ea typeface="+mn-ea"/>
                <a:cs typeface="+mn-cs"/>
              </a:defRPr>
            </a:lvl1pPr>
            <a:lvl2pPr marL="216000" indent="-216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000"/>
              </a:spcAft>
            </a:pPr>
            <a:r>
              <a:rPr lang="en-GB" sz="1600" b="1">
                <a:solidFill>
                  <a:schemeClr val="bg1"/>
                </a:solidFill>
              </a:rPr>
              <a:t>Do you support the introduction of National Police Checks? </a:t>
            </a:r>
          </a:p>
          <a:p>
            <a:pPr>
              <a:lnSpc>
                <a:spcPct val="100000"/>
              </a:lnSpc>
              <a:spcBef>
                <a:spcPts val="0"/>
              </a:spcBef>
              <a:spcAft>
                <a:spcPts val="1000"/>
              </a:spcAft>
            </a:pPr>
            <a:r>
              <a:rPr lang="en-GB" sz="1600" b="1">
                <a:solidFill>
                  <a:schemeClr val="bg1"/>
                </a:solidFill>
                <a:ea typeface="Calibri"/>
                <a:cs typeface="Calibri"/>
              </a:rPr>
              <a:t>Are there risks or issues that require further consideration?</a:t>
            </a:r>
          </a:p>
          <a:p>
            <a:pPr>
              <a:lnSpc>
                <a:spcPct val="100000"/>
              </a:lnSpc>
              <a:spcBef>
                <a:spcPts val="0"/>
              </a:spcBef>
              <a:spcAft>
                <a:spcPts val="400"/>
              </a:spcAft>
            </a:pPr>
            <a:r>
              <a:rPr lang="en-GB" sz="1600" b="1">
                <a:solidFill>
                  <a:schemeClr val="bg1"/>
                </a:solidFill>
              </a:rPr>
              <a:t>Should applicants be required to declare extended overseas travel and provide international police checks?</a:t>
            </a:r>
          </a:p>
        </p:txBody>
      </p:sp>
      <p:sp>
        <p:nvSpPr>
          <p:cNvPr id="4" name="TextBox 3">
            <a:extLst>
              <a:ext uri="{FF2B5EF4-FFF2-40B4-BE49-F238E27FC236}">
                <a16:creationId xmlns:a16="http://schemas.microsoft.com/office/drawing/2014/main" id="{928A72CA-0FDE-001A-FF68-51CB33B9186C}"/>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20</a:t>
            </a:fld>
            <a:endParaRPr lang="en-AU" sz="900"/>
          </a:p>
        </p:txBody>
      </p:sp>
    </p:spTree>
    <p:extLst>
      <p:ext uri="{BB962C8B-B14F-4D97-AF65-F5344CB8AC3E}">
        <p14:creationId xmlns:p14="http://schemas.microsoft.com/office/powerpoint/2010/main" val="2395460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F3B7-192F-6143-1D2F-36BF11F13E20}"/>
              </a:ext>
            </a:extLst>
          </p:cNvPr>
          <p:cNvSpPr txBox="1">
            <a:spLocks noGrp="1"/>
          </p:cNvSpPr>
          <p:nvPr>
            <p:ph type="title" idx="4294967295"/>
          </p:nvPr>
        </p:nvSpPr>
        <p:spPr>
          <a:xfrm>
            <a:off x="2619375" y="2066926"/>
            <a:ext cx="501015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a:ln>
                  <a:noFill/>
                </a:ln>
                <a:solidFill>
                  <a:schemeClr val="bg1"/>
                </a:solidFill>
                <a:effectLst/>
                <a:uLnTx/>
                <a:uFillTx/>
                <a:latin typeface="+mn-lt"/>
                <a:ea typeface="+mn-ea"/>
                <a:cs typeface="+mn-cs"/>
              </a:rPr>
              <a:t>Assessor Code of Practice</a:t>
            </a:r>
          </a:p>
        </p:txBody>
      </p:sp>
    </p:spTree>
    <p:extLst>
      <p:ext uri="{BB962C8B-B14F-4D97-AF65-F5344CB8AC3E}">
        <p14:creationId xmlns:p14="http://schemas.microsoft.com/office/powerpoint/2010/main" val="1836726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B2DDB-E751-81B4-BC04-8A4594DD95E9}"/>
              </a:ext>
            </a:extLst>
          </p:cNvPr>
          <p:cNvSpPr>
            <a:spLocks noGrp="1"/>
          </p:cNvSpPr>
          <p:nvPr>
            <p:ph type="title"/>
          </p:nvPr>
        </p:nvSpPr>
        <p:spPr>
          <a:xfrm>
            <a:off x="838200" y="-663574"/>
            <a:ext cx="10515600" cy="663574"/>
          </a:xfrm>
        </p:spPr>
        <p:txBody>
          <a:bodyPr anchor="b"/>
          <a:lstStyle/>
          <a:p>
            <a:r>
              <a:rPr lang="en-AU" dirty="0"/>
              <a:t>Code of Practice Obligations</a:t>
            </a:r>
          </a:p>
        </p:txBody>
      </p:sp>
      <p:sp>
        <p:nvSpPr>
          <p:cNvPr id="5" name="Content Placeholder 2">
            <a:extLst>
              <a:ext uri="{FF2B5EF4-FFF2-40B4-BE49-F238E27FC236}">
                <a16:creationId xmlns:a16="http://schemas.microsoft.com/office/drawing/2014/main" id="{8EF57F88-2762-D79E-EDC9-1401206D7613}"/>
              </a:ext>
            </a:extLst>
          </p:cNvPr>
          <p:cNvSpPr txBox="1">
            <a:spLocks/>
          </p:cNvSpPr>
          <p:nvPr/>
        </p:nvSpPr>
        <p:spPr>
          <a:xfrm>
            <a:off x="685800" y="685801"/>
            <a:ext cx="10625137" cy="5419724"/>
          </a:xfrm>
          <a:prstGeom prst="rect">
            <a:avLst/>
          </a:prstGeom>
        </p:spPr>
        <p:txBody>
          <a:bodyPr vert="horz" lIns="0" tIns="0" rIns="72000" bIns="36000" numCol="1" spcCol="36000" rtlCol="0">
            <a:noAutofit/>
          </a:bodyPr>
          <a:lstStyle>
            <a:lvl1pPr marL="0" indent="0" algn="l" defTabSz="914400" rtl="0" eaLnBrk="1" latinLnBrk="0" hangingPunct="1">
              <a:lnSpc>
                <a:spcPct val="90000"/>
              </a:lnSpc>
              <a:spcBef>
                <a:spcPts val="1000"/>
              </a:spcBef>
              <a:spcAft>
                <a:spcPts val="450"/>
              </a:spcAft>
              <a:buFontTx/>
              <a:buNone/>
              <a:defRPr sz="1500" kern="1200">
                <a:solidFill>
                  <a:schemeClr val="tx1"/>
                </a:solidFill>
                <a:latin typeface="+mn-lt"/>
                <a:ea typeface="+mn-ea"/>
                <a:cs typeface="+mn-cs"/>
              </a:defRPr>
            </a:lvl1pPr>
            <a:lvl2pPr marL="161996" indent="-161996" algn="l" defTabSz="914400" rtl="0" eaLnBrk="1" latinLnBrk="0" hangingPunct="1">
              <a:lnSpc>
                <a:spcPct val="90000"/>
              </a:lnSpc>
              <a:spcBef>
                <a:spcPts val="450"/>
              </a:spcBef>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rgbClr val="00703F"/>
              </a:buClr>
            </a:pPr>
            <a:r>
              <a:rPr lang="en-GB" sz="2800" b="1" dirty="0">
                <a:solidFill>
                  <a:schemeClr val="bg2"/>
                </a:solidFill>
                <a:ea typeface="Calibri"/>
                <a:cs typeface="Calibri"/>
              </a:rPr>
              <a:t>General Responsibilities</a:t>
            </a:r>
          </a:p>
          <a:p>
            <a:pPr>
              <a:lnSpc>
                <a:spcPct val="100000"/>
              </a:lnSpc>
              <a:spcBef>
                <a:spcPts val="1200"/>
              </a:spcBef>
              <a:spcAft>
                <a:spcPts val="600"/>
              </a:spcAft>
              <a:buClr>
                <a:srgbClr val="00703F"/>
              </a:buClr>
            </a:pPr>
            <a:r>
              <a:rPr lang="en-AU" sz="1600" kern="100" dirty="0">
                <a:latin typeface="Calibri" panose="020F0502020204030204" pitchFamily="34" charset="0"/>
                <a:cs typeface="Times New Roman" panose="02020603050405020304" pitchFamily="18" charset="0"/>
              </a:rPr>
              <a:t>NatHERS for existing homes assessors must:  </a:t>
            </a:r>
          </a:p>
          <a:p>
            <a:pPr marL="285750" indent="-285750">
              <a:lnSpc>
                <a:spcPct val="100000"/>
              </a:lnSpc>
              <a:spcBef>
                <a:spcPts val="0"/>
              </a:spcBef>
              <a:spcAft>
                <a:spcPts val="800"/>
              </a:spcAft>
              <a:buClr>
                <a:srgbClr val="00703F"/>
              </a:buClr>
              <a:buFont typeface="Arial" panose="020B0604020202020204" pitchFamily="34" charset="0"/>
              <a:buChar char="•"/>
            </a:pPr>
            <a:r>
              <a:rPr lang="en-AU" sz="1600" kern="100" dirty="0">
                <a:latin typeface="Calibri" panose="020F0502020204030204" pitchFamily="34" charset="0"/>
                <a:cs typeface="Times New Roman" panose="02020603050405020304" pitchFamily="18" charset="0"/>
              </a:rPr>
              <a:t>conduct themselves in a way that upholds the reputation and integrity of NatHERS and not bring the scheme into disrepute. </a:t>
            </a:r>
          </a:p>
          <a:p>
            <a:pPr marL="285750" indent="-285750">
              <a:lnSpc>
                <a:spcPct val="100000"/>
              </a:lnSpc>
              <a:spcBef>
                <a:spcPts val="0"/>
              </a:spcBef>
              <a:spcAft>
                <a:spcPts val="800"/>
              </a:spcAft>
              <a:buClr>
                <a:srgbClr val="00703F"/>
              </a:buClr>
              <a:buFont typeface="Arial" panose="020B0604020202020204" pitchFamily="34" charset="0"/>
              <a:buChar char="•"/>
            </a:pPr>
            <a:r>
              <a:rPr lang="en-AU" sz="1600" kern="100" dirty="0">
                <a:latin typeface="Calibri" panose="020F0502020204030204" pitchFamily="34" charset="0"/>
                <a:cs typeface="Times New Roman" panose="02020603050405020304" pitchFamily="18" charset="0"/>
              </a:rPr>
              <a:t>exercise due skill, care, and diligence in the performance of all their duties. </a:t>
            </a:r>
          </a:p>
          <a:p>
            <a:pPr marL="285750" indent="-285750">
              <a:lnSpc>
                <a:spcPct val="100000"/>
              </a:lnSpc>
              <a:spcBef>
                <a:spcPts val="0"/>
              </a:spcBef>
              <a:spcAft>
                <a:spcPts val="800"/>
              </a:spcAft>
              <a:buClr>
                <a:srgbClr val="00703F"/>
              </a:buClr>
              <a:buFont typeface="Arial" panose="020B0604020202020204" pitchFamily="34" charset="0"/>
              <a:buChar char="•"/>
            </a:pPr>
            <a:r>
              <a:rPr lang="en-AU" sz="1600" kern="100" dirty="0">
                <a:latin typeface="Calibri" panose="020F0502020204030204" pitchFamily="34" charset="0"/>
                <a:cs typeface="Times New Roman" panose="02020603050405020304" pitchFamily="18" charset="0"/>
              </a:rPr>
              <a:t>be responsible for ensuring that the data compiled and input into </a:t>
            </a:r>
            <a:r>
              <a:rPr lang="en-AU" sz="1600" kern="100" dirty="0" err="1">
                <a:latin typeface="Calibri" panose="020F0502020204030204" pitchFamily="34" charset="0"/>
                <a:cs typeface="Times New Roman" panose="02020603050405020304" pitchFamily="18" charset="0"/>
              </a:rPr>
              <a:t>NatHERS</a:t>
            </a:r>
            <a:r>
              <a:rPr lang="en-AU" sz="1600" kern="100" dirty="0">
                <a:latin typeface="Calibri" panose="020F0502020204030204" pitchFamily="34" charset="0"/>
                <a:cs typeface="Times New Roman" panose="02020603050405020304" pitchFamily="18" charset="0"/>
              </a:rPr>
              <a:t> approved software to produce a </a:t>
            </a:r>
            <a:r>
              <a:rPr lang="en-AU" sz="1600" kern="100" dirty="0" err="1">
                <a:latin typeface="Calibri" panose="020F0502020204030204" pitchFamily="34" charset="0"/>
                <a:cs typeface="Times New Roman" panose="02020603050405020304" pitchFamily="18" charset="0"/>
              </a:rPr>
              <a:t>NatHERS</a:t>
            </a:r>
            <a:r>
              <a:rPr lang="en-AU" sz="1600" kern="100" dirty="0">
                <a:latin typeface="Calibri" panose="020F0502020204030204" pitchFamily="34" charset="0"/>
                <a:cs typeface="Times New Roman" panose="02020603050405020304" pitchFamily="18" charset="0"/>
              </a:rPr>
              <a:t> Certificate is: </a:t>
            </a:r>
          </a:p>
          <a:p>
            <a:pPr marL="542925" lvl="2" indent="-180975">
              <a:lnSpc>
                <a:spcPct val="100000"/>
              </a:lnSpc>
              <a:spcBef>
                <a:spcPts val="0"/>
              </a:spcBef>
              <a:spcAft>
                <a:spcPts val="800"/>
              </a:spcAft>
              <a:buClr>
                <a:srgbClr val="00703F"/>
              </a:buClr>
            </a:pPr>
            <a:r>
              <a:rPr lang="en-AU" sz="1600" kern="100" dirty="0">
                <a:latin typeface="Calibri" panose="020F0502020204030204" pitchFamily="34" charset="0"/>
                <a:cs typeface="Times New Roman" panose="02020603050405020304" pitchFamily="18" charset="0"/>
              </a:rPr>
              <a:t>collected consistently with the requirements of the NatHERS for Existing Homes Technical and Guidance Note </a:t>
            </a:r>
          </a:p>
          <a:p>
            <a:pPr marL="542925" lvl="2" indent="-180975">
              <a:lnSpc>
                <a:spcPct val="100000"/>
              </a:lnSpc>
              <a:spcBef>
                <a:spcPts val="0"/>
              </a:spcBef>
              <a:spcAft>
                <a:spcPts val="800"/>
              </a:spcAft>
              <a:buClr>
                <a:srgbClr val="00703F"/>
              </a:buClr>
            </a:pPr>
            <a:r>
              <a:rPr lang="en-AU" sz="1600" kern="100" dirty="0">
                <a:latin typeface="Calibri" panose="020F0502020204030204" pitchFamily="34" charset="0"/>
                <a:cs typeface="Times New Roman" panose="02020603050405020304" pitchFamily="18" charset="0"/>
              </a:rPr>
              <a:t>an accurate representation of all characteristics relevant to the energy performance of the building; and  </a:t>
            </a:r>
          </a:p>
          <a:p>
            <a:pPr marL="542925" lvl="2" indent="-180975">
              <a:lnSpc>
                <a:spcPct val="100000"/>
              </a:lnSpc>
              <a:spcBef>
                <a:spcPts val="0"/>
              </a:spcBef>
              <a:spcAft>
                <a:spcPts val="800"/>
              </a:spcAft>
              <a:buClr>
                <a:srgbClr val="00703F"/>
              </a:buClr>
            </a:pPr>
            <a:r>
              <a:rPr lang="en-AU" sz="1600" kern="100" dirty="0">
                <a:latin typeface="Calibri" panose="020F0502020204030204" pitchFamily="34" charset="0"/>
                <a:cs typeface="Times New Roman" panose="02020603050405020304" pitchFamily="18" charset="0"/>
              </a:rPr>
              <a:t>supported by evidence and other information in accordance with the requirements in the NatHERS for Existing Homes Technical and Guidance Note</a:t>
            </a:r>
          </a:p>
          <a:p>
            <a:pPr marL="285750" indent="-285750">
              <a:lnSpc>
                <a:spcPct val="100000"/>
              </a:lnSpc>
              <a:spcBef>
                <a:spcPts val="0"/>
              </a:spcBef>
              <a:spcAft>
                <a:spcPts val="800"/>
              </a:spcAft>
              <a:buClr>
                <a:srgbClr val="00703F"/>
              </a:buClr>
              <a:buFont typeface="Arial" panose="020B0604020202020204" pitchFamily="34" charset="0"/>
              <a:buChar char="•"/>
            </a:pPr>
            <a:r>
              <a:rPr lang="en-AU" sz="1600" kern="100" dirty="0">
                <a:latin typeface="Calibri" panose="020F0502020204030204" pitchFamily="34" charset="0"/>
                <a:cs typeface="Times New Roman" panose="02020603050405020304" pitchFamily="18" charset="0"/>
              </a:rPr>
              <a:t>engage with householders in a respectful, professional, and ethical manner. </a:t>
            </a:r>
          </a:p>
          <a:p>
            <a:pPr marL="285750" indent="-285750">
              <a:lnSpc>
                <a:spcPct val="100000"/>
              </a:lnSpc>
              <a:spcBef>
                <a:spcPts val="0"/>
              </a:spcBef>
              <a:spcAft>
                <a:spcPts val="800"/>
              </a:spcAft>
              <a:buClr>
                <a:srgbClr val="00703F"/>
              </a:buClr>
              <a:buFont typeface="Arial" panose="020B0604020202020204" pitchFamily="34" charset="0"/>
              <a:buChar char="•"/>
            </a:pPr>
            <a:r>
              <a:rPr lang="en-AU" sz="1600" kern="100" dirty="0">
                <a:latin typeface="Calibri" panose="020F0502020204030204" pitchFamily="34" charset="0"/>
                <a:cs typeface="Times New Roman" panose="02020603050405020304" pitchFamily="18" charset="0"/>
              </a:rPr>
              <a:t>operate in compliance with all applicable laws and regulations of their jurisdiction. </a:t>
            </a:r>
          </a:p>
          <a:p>
            <a:pPr marL="285750" indent="-285750">
              <a:lnSpc>
                <a:spcPct val="100000"/>
              </a:lnSpc>
              <a:spcBef>
                <a:spcPts val="0"/>
              </a:spcBef>
              <a:spcAft>
                <a:spcPts val="600"/>
              </a:spcAft>
              <a:buClr>
                <a:srgbClr val="00703F"/>
              </a:buClr>
              <a:buFont typeface="Arial" panose="020B0604020202020204" pitchFamily="34" charset="0"/>
              <a:buChar char="•"/>
            </a:pPr>
            <a:endParaRPr lang="en-AU" sz="1600" kern="100" dirty="0">
              <a:latin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8132F8D-3520-4524-9874-D349B3DB80BF}"/>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22</a:t>
            </a:fld>
            <a:endParaRPr lang="en-AU" sz="900"/>
          </a:p>
        </p:txBody>
      </p:sp>
    </p:spTree>
    <p:extLst>
      <p:ext uri="{BB962C8B-B14F-4D97-AF65-F5344CB8AC3E}">
        <p14:creationId xmlns:p14="http://schemas.microsoft.com/office/powerpoint/2010/main" val="2754344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EF57F88-2762-D79E-EDC9-1401206D7613}"/>
              </a:ext>
            </a:extLst>
          </p:cNvPr>
          <p:cNvSpPr txBox="1">
            <a:spLocks/>
          </p:cNvSpPr>
          <p:nvPr/>
        </p:nvSpPr>
        <p:spPr>
          <a:xfrm>
            <a:off x="685800" y="685801"/>
            <a:ext cx="10625137" cy="5419724"/>
          </a:xfrm>
          <a:prstGeom prst="rect">
            <a:avLst/>
          </a:prstGeom>
        </p:spPr>
        <p:txBody>
          <a:bodyPr vert="horz" lIns="0" tIns="0" rIns="72000" bIns="36000" numCol="1" spcCol="36000" rtlCol="0">
            <a:noAutofit/>
          </a:bodyPr>
          <a:lstStyle>
            <a:lvl1pPr marL="0" indent="0" algn="l" defTabSz="914400" rtl="0" eaLnBrk="1" latinLnBrk="0" hangingPunct="1">
              <a:lnSpc>
                <a:spcPct val="90000"/>
              </a:lnSpc>
              <a:spcBef>
                <a:spcPts val="1000"/>
              </a:spcBef>
              <a:spcAft>
                <a:spcPts val="450"/>
              </a:spcAft>
              <a:buFontTx/>
              <a:buNone/>
              <a:defRPr sz="1500" kern="1200">
                <a:solidFill>
                  <a:schemeClr val="tx1"/>
                </a:solidFill>
                <a:latin typeface="+mn-lt"/>
                <a:ea typeface="+mn-ea"/>
                <a:cs typeface="+mn-cs"/>
              </a:defRPr>
            </a:lvl1pPr>
            <a:lvl2pPr marL="161996" indent="-161996" algn="l" defTabSz="914400" rtl="0" eaLnBrk="1" latinLnBrk="0" hangingPunct="1">
              <a:lnSpc>
                <a:spcPct val="90000"/>
              </a:lnSpc>
              <a:spcBef>
                <a:spcPts val="450"/>
              </a:spcBef>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buClr>
                <a:srgbClr val="00703F"/>
              </a:buClr>
            </a:pPr>
            <a:r>
              <a:rPr lang="en-GB" sz="2800" b="1" dirty="0">
                <a:solidFill>
                  <a:schemeClr val="bg2"/>
                </a:solidFill>
                <a:ea typeface="Calibri"/>
                <a:cs typeface="Calibri"/>
              </a:rPr>
              <a:t>General Responsibilities continued</a:t>
            </a:r>
          </a:p>
          <a:p>
            <a:pPr marL="285750" indent="-285750">
              <a:lnSpc>
                <a:spcPct val="100000"/>
              </a:lnSpc>
              <a:spcBef>
                <a:spcPts val="1200"/>
              </a:spcBef>
              <a:spcAft>
                <a:spcPts val="600"/>
              </a:spcAft>
              <a:buClr>
                <a:srgbClr val="00703F"/>
              </a:buClr>
              <a:buFont typeface="Arial" panose="020B0604020202020204" pitchFamily="34" charset="0"/>
              <a:buChar char="•"/>
            </a:pPr>
            <a:r>
              <a:rPr lang="en-AU" sz="1600" kern="100" dirty="0">
                <a:latin typeface="Calibri" panose="020F0502020204030204" pitchFamily="34" charset="0"/>
                <a:cs typeface="Times New Roman" panose="02020603050405020304" pitchFamily="18" charset="0"/>
              </a:rPr>
              <a:t>accept responsibility and liability for each NatHERS Existing Homes Assessment they complete, and </a:t>
            </a:r>
          </a:p>
          <a:p>
            <a:pPr marL="628650" lvl="1" indent="-180975">
              <a:lnSpc>
                <a:spcPct val="100000"/>
              </a:lnSpc>
              <a:spcBef>
                <a:spcPts val="0"/>
              </a:spcBef>
              <a:spcAft>
                <a:spcPts val="800"/>
              </a:spcAft>
              <a:buClr>
                <a:srgbClr val="00703F"/>
              </a:buClr>
            </a:pPr>
            <a:r>
              <a:rPr lang="en-AU" sz="1600" kern="100" dirty="0">
                <a:latin typeface="Calibri" panose="020F0502020204030204" pitchFamily="34" charset="0"/>
                <a:cs typeface="Times New Roman" panose="02020603050405020304" pitchFamily="18" charset="0"/>
              </a:rPr>
              <a:t>not allow an unaccredited person to undertake any part of the assessment and rating process, and </a:t>
            </a:r>
          </a:p>
          <a:p>
            <a:pPr marL="628650" lvl="1" indent="-180975">
              <a:lnSpc>
                <a:spcPct val="100000"/>
              </a:lnSpc>
              <a:spcBef>
                <a:spcPts val="0"/>
              </a:spcBef>
              <a:spcAft>
                <a:spcPts val="800"/>
              </a:spcAft>
              <a:buClr>
                <a:srgbClr val="00703F"/>
              </a:buClr>
            </a:pPr>
            <a:r>
              <a:rPr lang="en-AU" sz="1600" kern="100" dirty="0">
                <a:latin typeface="Calibri" panose="020F0502020204030204" pitchFamily="34" charset="0"/>
                <a:cs typeface="Times New Roman" panose="02020603050405020304" pitchFamily="18" charset="0"/>
              </a:rPr>
              <a:t>not reassign, delegate, or transfer responsibilities to any other party. </a:t>
            </a:r>
          </a:p>
          <a:p>
            <a:pPr marL="285750" indent="-285750">
              <a:lnSpc>
                <a:spcPct val="100000"/>
              </a:lnSpc>
              <a:spcBef>
                <a:spcPts val="0"/>
              </a:spcBef>
              <a:spcAft>
                <a:spcPts val="800"/>
              </a:spcAft>
              <a:buClr>
                <a:srgbClr val="00703F"/>
              </a:buClr>
              <a:buFont typeface="Arial" panose="020B0604020202020204" pitchFamily="34" charset="0"/>
              <a:buChar char="•"/>
            </a:pPr>
            <a:r>
              <a:rPr lang="en-AU" sz="1600" kern="100" dirty="0">
                <a:latin typeface="Calibri" panose="020F0502020204030204" pitchFamily="34" charset="0"/>
                <a:cs typeface="Times New Roman" panose="02020603050405020304" pitchFamily="18" charset="0"/>
              </a:rPr>
              <a:t>not publish false or misleading information in relation to their NatHERS Assessments, the Assessor Accreditation Service Provider, or NatHERS in general. </a:t>
            </a:r>
          </a:p>
          <a:p>
            <a:pPr marL="285750" indent="-285750">
              <a:lnSpc>
                <a:spcPct val="100000"/>
              </a:lnSpc>
              <a:spcBef>
                <a:spcPts val="0"/>
              </a:spcBef>
              <a:spcAft>
                <a:spcPts val="800"/>
              </a:spcAft>
              <a:buClr>
                <a:srgbClr val="00703F"/>
              </a:buClr>
              <a:buFont typeface="Arial" panose="020B0604020202020204" pitchFamily="34" charset="0"/>
              <a:buChar char="•"/>
            </a:pPr>
            <a:r>
              <a:rPr lang="en-AU" sz="1600" kern="100" dirty="0">
                <a:latin typeface="Calibri" panose="020F0502020204030204" pitchFamily="34" charset="0"/>
                <a:cs typeface="Times New Roman" panose="02020603050405020304" pitchFamily="18" charset="0"/>
              </a:rPr>
              <a:t>inform the Assessor Accreditation Service Provider of any change in their personal circumstances that they reasonably believe is relevant to and will affect their accreditation </a:t>
            </a:r>
          </a:p>
          <a:p>
            <a:pPr marL="285750" indent="-285750">
              <a:lnSpc>
                <a:spcPct val="100000"/>
              </a:lnSpc>
              <a:spcBef>
                <a:spcPts val="0"/>
              </a:spcBef>
              <a:spcAft>
                <a:spcPts val="800"/>
              </a:spcAft>
              <a:buClr>
                <a:srgbClr val="00703F"/>
              </a:buClr>
              <a:buFont typeface="Arial" panose="020B0604020202020204" pitchFamily="34" charset="0"/>
              <a:buChar char="•"/>
            </a:pPr>
            <a:r>
              <a:rPr lang="en-AU" sz="1600" kern="100" dirty="0">
                <a:latin typeface="Calibri" panose="020F0502020204030204" pitchFamily="34" charset="0"/>
                <a:cs typeface="Times New Roman" panose="02020603050405020304" pitchFamily="18" charset="0"/>
              </a:rPr>
              <a:t>act in a manner consistent with all </a:t>
            </a:r>
            <a:r>
              <a:rPr lang="en-AU" sz="1600" kern="100" dirty="0" err="1">
                <a:latin typeface="Calibri" panose="020F0502020204030204" pitchFamily="34" charset="0"/>
                <a:cs typeface="Times New Roman" panose="02020603050405020304" pitchFamily="18" charset="0"/>
              </a:rPr>
              <a:t>NatHERS</a:t>
            </a:r>
            <a:r>
              <a:rPr lang="en-AU" sz="1600" kern="100" dirty="0">
                <a:latin typeface="Calibri" panose="020F0502020204030204" pitchFamily="34" charset="0"/>
                <a:cs typeface="Times New Roman" panose="02020603050405020304" pitchFamily="18" charset="0"/>
              </a:rPr>
              <a:t> Existing Homes Materials including: </a:t>
            </a:r>
          </a:p>
          <a:p>
            <a:pPr marL="628650" lvl="2" indent="-180975">
              <a:lnSpc>
                <a:spcPct val="100000"/>
              </a:lnSpc>
              <a:spcBef>
                <a:spcPts val="0"/>
              </a:spcBef>
              <a:spcAft>
                <a:spcPts val="800"/>
              </a:spcAft>
              <a:buClr>
                <a:srgbClr val="00703F"/>
              </a:buClr>
            </a:pPr>
            <a:r>
              <a:rPr lang="en-AU" sz="1600" kern="100" dirty="0">
                <a:latin typeface="Calibri" panose="020F0502020204030204" pitchFamily="34" charset="0"/>
                <a:cs typeface="Times New Roman" panose="02020603050405020304" pitchFamily="18" charset="0"/>
              </a:rPr>
              <a:t>NatHERS Technical and Guidance Note </a:t>
            </a:r>
          </a:p>
          <a:p>
            <a:pPr marL="628650" lvl="2" indent="-180975">
              <a:lnSpc>
                <a:spcPct val="100000"/>
              </a:lnSpc>
              <a:spcBef>
                <a:spcPts val="0"/>
              </a:spcBef>
              <a:spcAft>
                <a:spcPts val="800"/>
              </a:spcAft>
              <a:buClr>
                <a:srgbClr val="00703F"/>
              </a:buClr>
            </a:pPr>
            <a:r>
              <a:rPr lang="en-AU" sz="1600" kern="100" dirty="0" err="1">
                <a:latin typeface="Calibri" panose="020F0502020204030204" pitchFamily="34" charset="0"/>
                <a:cs typeface="Times New Roman" panose="02020603050405020304" pitchFamily="18" charset="0"/>
              </a:rPr>
              <a:t>NatHERS</a:t>
            </a:r>
            <a:r>
              <a:rPr lang="en-AU" sz="1600" kern="100" dirty="0">
                <a:latin typeface="Calibri" panose="020F0502020204030204" pitchFamily="34" charset="0"/>
                <a:cs typeface="Times New Roman" panose="02020603050405020304" pitchFamily="18" charset="0"/>
              </a:rPr>
              <a:t> Software User Terms &amp; Conditions </a:t>
            </a:r>
          </a:p>
          <a:p>
            <a:pPr marL="628650" lvl="2" indent="-180975">
              <a:lnSpc>
                <a:spcPct val="100000"/>
              </a:lnSpc>
              <a:spcBef>
                <a:spcPts val="0"/>
              </a:spcBef>
              <a:spcAft>
                <a:spcPts val="800"/>
              </a:spcAft>
              <a:buClr>
                <a:srgbClr val="00703F"/>
              </a:buClr>
            </a:pPr>
            <a:r>
              <a:rPr lang="en-AU" sz="1600" kern="100" dirty="0">
                <a:latin typeface="Calibri" panose="020F0502020204030204" pitchFamily="34" charset="0"/>
                <a:cs typeface="Times New Roman" panose="02020603050405020304" pitchFamily="18" charset="0"/>
              </a:rPr>
              <a:t>this Code of Practice </a:t>
            </a:r>
            <a:endParaRPr lang="en-AU" sz="1600" dirty="0"/>
          </a:p>
          <a:p>
            <a:pPr marL="285750" indent="-285750">
              <a:lnSpc>
                <a:spcPct val="100000"/>
              </a:lnSpc>
              <a:spcBef>
                <a:spcPts val="0"/>
              </a:spcBef>
              <a:spcAft>
                <a:spcPts val="600"/>
              </a:spcAft>
              <a:buClr>
                <a:srgbClr val="00703F"/>
              </a:buClr>
              <a:buFont typeface="Arial" panose="020B0604020202020204" pitchFamily="34" charset="0"/>
              <a:buChar char="•"/>
            </a:pPr>
            <a:endParaRPr lang="en-AU" sz="1600" kern="100" dirty="0">
              <a:latin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8132F8D-3520-4524-9874-D349B3DB80BF}"/>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23</a:t>
            </a:fld>
            <a:endParaRPr lang="en-AU" sz="900"/>
          </a:p>
        </p:txBody>
      </p:sp>
      <p:sp>
        <p:nvSpPr>
          <p:cNvPr id="4" name="Title 1">
            <a:extLst>
              <a:ext uri="{FF2B5EF4-FFF2-40B4-BE49-F238E27FC236}">
                <a16:creationId xmlns:a16="http://schemas.microsoft.com/office/drawing/2014/main" id="{D37A4B0C-9571-C85B-9665-AB632ECC2916}"/>
              </a:ext>
            </a:extLst>
          </p:cNvPr>
          <p:cNvSpPr txBox="1">
            <a:spLocks/>
          </p:cNvSpPr>
          <p:nvPr/>
        </p:nvSpPr>
        <p:spPr>
          <a:xfrm>
            <a:off x="914400" y="-663574"/>
            <a:ext cx="10515600" cy="663574"/>
          </a:xfrm>
          <a:prstGeom prst="rect">
            <a:avLst/>
          </a:prstGeom>
        </p:spPr>
        <p:txBody>
          <a:bodyPr anchor="b"/>
          <a:lstStyle>
            <a:lvl1pPr algn="l" defTabSz="914400" rtl="0" eaLnBrk="1" latinLnBrk="0" hangingPunct="1">
              <a:lnSpc>
                <a:spcPct val="90000"/>
              </a:lnSpc>
              <a:spcBef>
                <a:spcPct val="0"/>
              </a:spcBef>
              <a:buNone/>
              <a:defRPr sz="4400" b="1" kern="1200">
                <a:solidFill>
                  <a:schemeClr val="bg2"/>
                </a:solidFill>
                <a:latin typeface="+mn-lt"/>
                <a:ea typeface="+mj-ea"/>
                <a:cs typeface="+mj-cs"/>
              </a:defRPr>
            </a:lvl1pPr>
          </a:lstStyle>
          <a:p>
            <a:r>
              <a:rPr lang="en-AU" dirty="0"/>
              <a:t>Code of Practice continued page 1</a:t>
            </a:r>
          </a:p>
        </p:txBody>
      </p:sp>
    </p:spTree>
    <p:extLst>
      <p:ext uri="{BB962C8B-B14F-4D97-AF65-F5344CB8AC3E}">
        <p14:creationId xmlns:p14="http://schemas.microsoft.com/office/powerpoint/2010/main" val="4200015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0429-1E28-F440-BF93-2546D0680C20}"/>
              </a:ext>
            </a:extLst>
          </p:cNvPr>
          <p:cNvSpPr>
            <a:spLocks noGrp="1"/>
          </p:cNvSpPr>
          <p:nvPr>
            <p:ph type="title"/>
          </p:nvPr>
        </p:nvSpPr>
        <p:spPr>
          <a:xfrm>
            <a:off x="838200" y="-663574"/>
            <a:ext cx="10515600" cy="663574"/>
          </a:xfrm>
        </p:spPr>
        <p:txBody>
          <a:bodyPr anchor="b"/>
          <a:lstStyle/>
          <a:p>
            <a:r>
              <a:rPr lang="en-AU" dirty="0"/>
              <a:t>Code of Practice continued page 2</a:t>
            </a:r>
          </a:p>
        </p:txBody>
      </p:sp>
      <p:sp>
        <p:nvSpPr>
          <p:cNvPr id="7" name="TextBox 6">
            <a:extLst>
              <a:ext uri="{FF2B5EF4-FFF2-40B4-BE49-F238E27FC236}">
                <a16:creationId xmlns:a16="http://schemas.microsoft.com/office/drawing/2014/main" id="{85982C5A-60F9-9CC7-7494-D2967508568E}"/>
              </a:ext>
            </a:extLst>
          </p:cNvPr>
          <p:cNvSpPr txBox="1"/>
          <p:nvPr/>
        </p:nvSpPr>
        <p:spPr>
          <a:xfrm>
            <a:off x="918859" y="721556"/>
            <a:ext cx="10501616" cy="3985706"/>
          </a:xfrm>
          <a:prstGeom prst="rect">
            <a:avLst/>
          </a:prstGeom>
          <a:noFill/>
        </p:spPr>
        <p:txBody>
          <a:bodyPr wrap="square" numCol="1" spcCol="72000">
            <a:spAutoFit/>
          </a:bodyPr>
          <a:lstStyle/>
          <a:p>
            <a:pPr>
              <a:spcAft>
                <a:spcPts val="400"/>
              </a:spcAft>
            </a:pPr>
            <a:r>
              <a:rPr lang="en-AU" sz="2800" b="1" dirty="0">
                <a:solidFill>
                  <a:schemeClr val="bg2"/>
                </a:solidFill>
                <a:ea typeface="Calibri"/>
                <a:cs typeface="Calibri"/>
              </a:rPr>
              <a:t>Maintaining Accreditation </a:t>
            </a:r>
          </a:p>
          <a:p>
            <a:pPr>
              <a:spcBef>
                <a:spcPts val="1200"/>
              </a:spcBef>
              <a:spcAft>
                <a:spcPts val="600"/>
              </a:spcAft>
              <a:buClr>
                <a:srgbClr val="00703F"/>
              </a:buClr>
            </a:pPr>
            <a:r>
              <a:rPr lang="en-AU" sz="1600" kern="100" dirty="0">
                <a:latin typeface="Calibri" panose="020F0502020204030204" pitchFamily="34" charset="0"/>
                <a:cs typeface="Times New Roman" panose="02020603050405020304" pitchFamily="18" charset="0"/>
              </a:rPr>
              <a:t>NatHERS for existing homes assessors must: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hold and maintain $10 million Public Liability and $2 million Professional Indemnity insurance policies at all times while accredited</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meet their Continuing Professional Development (‘CPD’) obligations.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provide a declaration of material personal interests on an annual basis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complete a minimum of three NatHERS Existing Homes Assessments in a calendar year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complete all identified performance improvement actions within agreed timeframes</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not have a history of unacceptable performance issues</a:t>
            </a:r>
            <a:endParaRPr lang="en-AU" sz="1500" kern="100" dirty="0">
              <a:cs typeface="Times New Roman" panose="02020603050405020304" pitchFamily="18" charset="0"/>
            </a:endParaRP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not have any unacceptable complaints of serious misconduct</a:t>
            </a:r>
          </a:p>
          <a:p>
            <a:pPr marL="285750" indent="-285750">
              <a:spcAft>
                <a:spcPts val="800"/>
              </a:spcAft>
              <a:buClr>
                <a:srgbClr val="00703F"/>
              </a:buClr>
              <a:buFont typeface="Arial" panose="020B0604020202020204" pitchFamily="34" charset="0"/>
              <a:buChar char="•"/>
            </a:pPr>
            <a:r>
              <a:rPr lang="en-AU" sz="1600" dirty="0"/>
              <a:t>complete and pass an online Knowledge and Skills Assessment at least every three years </a:t>
            </a:r>
          </a:p>
        </p:txBody>
      </p:sp>
      <p:sp>
        <p:nvSpPr>
          <p:cNvPr id="3" name="TextBox 2">
            <a:extLst>
              <a:ext uri="{FF2B5EF4-FFF2-40B4-BE49-F238E27FC236}">
                <a16:creationId xmlns:a16="http://schemas.microsoft.com/office/drawing/2014/main" id="{2F86088E-76B6-561B-D4E5-E24CC4221A9C}"/>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24</a:t>
            </a:fld>
            <a:endParaRPr lang="en-AU" sz="900"/>
          </a:p>
        </p:txBody>
      </p:sp>
    </p:spTree>
    <p:extLst>
      <p:ext uri="{BB962C8B-B14F-4D97-AF65-F5344CB8AC3E}">
        <p14:creationId xmlns:p14="http://schemas.microsoft.com/office/powerpoint/2010/main" val="3885989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0429-1E28-F440-BF93-2546D0680C20}"/>
              </a:ext>
            </a:extLst>
          </p:cNvPr>
          <p:cNvSpPr>
            <a:spLocks noGrp="1"/>
          </p:cNvSpPr>
          <p:nvPr>
            <p:ph type="title"/>
          </p:nvPr>
        </p:nvSpPr>
        <p:spPr>
          <a:xfrm>
            <a:off x="838200" y="-663574"/>
            <a:ext cx="10515600" cy="663574"/>
          </a:xfrm>
        </p:spPr>
        <p:txBody>
          <a:bodyPr anchor="b"/>
          <a:lstStyle/>
          <a:p>
            <a:r>
              <a:rPr lang="en-AU" dirty="0"/>
              <a:t>Code of Practice continued page 3</a:t>
            </a:r>
          </a:p>
        </p:txBody>
      </p:sp>
      <p:sp>
        <p:nvSpPr>
          <p:cNvPr id="7" name="TextBox 6">
            <a:extLst>
              <a:ext uri="{FF2B5EF4-FFF2-40B4-BE49-F238E27FC236}">
                <a16:creationId xmlns:a16="http://schemas.microsoft.com/office/drawing/2014/main" id="{85982C5A-60F9-9CC7-7494-D2967508568E}"/>
              </a:ext>
            </a:extLst>
          </p:cNvPr>
          <p:cNvSpPr txBox="1"/>
          <p:nvPr/>
        </p:nvSpPr>
        <p:spPr>
          <a:xfrm>
            <a:off x="918859" y="721556"/>
            <a:ext cx="10501616" cy="3534301"/>
          </a:xfrm>
          <a:prstGeom prst="rect">
            <a:avLst/>
          </a:prstGeom>
          <a:noFill/>
        </p:spPr>
        <p:txBody>
          <a:bodyPr wrap="square" numCol="1" spcCol="72000">
            <a:spAutoFit/>
          </a:bodyPr>
          <a:lstStyle/>
          <a:p>
            <a:pPr>
              <a:spcBef>
                <a:spcPts val="1200"/>
              </a:spcBef>
              <a:spcAft>
                <a:spcPts val="400"/>
              </a:spcAft>
            </a:pPr>
            <a:r>
              <a:rPr lang="en-AU" sz="2800" b="1" dirty="0">
                <a:solidFill>
                  <a:schemeClr val="bg2"/>
                </a:solidFill>
                <a:ea typeface="Calibri"/>
                <a:cs typeface="Calibri"/>
              </a:rPr>
              <a:t>Conflicts of Interest </a:t>
            </a:r>
          </a:p>
          <a:p>
            <a:pPr>
              <a:spcBef>
                <a:spcPts val="1200"/>
              </a:spcBef>
              <a:spcAft>
                <a:spcPts val="600"/>
              </a:spcAft>
              <a:buClr>
                <a:srgbClr val="00703F"/>
              </a:buClr>
            </a:pPr>
            <a:r>
              <a:rPr lang="en-AU" sz="1600" kern="100" dirty="0" err="1">
                <a:latin typeface="Calibri" panose="020F0502020204030204" pitchFamily="34" charset="0"/>
                <a:cs typeface="Times New Roman" panose="02020603050405020304" pitchFamily="18" charset="0"/>
              </a:rPr>
              <a:t>NatHERS</a:t>
            </a:r>
            <a:r>
              <a:rPr lang="en-AU" sz="1600" kern="100" dirty="0">
                <a:latin typeface="Calibri" panose="020F0502020204030204" pitchFamily="34" charset="0"/>
                <a:cs typeface="Times New Roman" panose="02020603050405020304" pitchFamily="18" charset="0"/>
              </a:rPr>
              <a:t> for existing homes assessors must: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declare any material personal interests to the Assessor Accreditation Service Provider that may give rise to a conflict of interest.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record and manage any conflicts of interest</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declare all relevant conflicts of interests to homeowners/tenants when conducting a </a:t>
            </a:r>
            <a:r>
              <a:rPr lang="en-AU" sz="1600" kern="100" dirty="0" err="1">
                <a:cs typeface="Times New Roman" panose="02020603050405020304" pitchFamily="18" charset="0"/>
              </a:rPr>
              <a:t>NatHERS</a:t>
            </a:r>
            <a:r>
              <a:rPr lang="en-AU" sz="1600" kern="100" dirty="0">
                <a:cs typeface="Times New Roman" panose="02020603050405020304" pitchFamily="18" charset="0"/>
              </a:rPr>
              <a:t> Assessment.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not conduct </a:t>
            </a:r>
            <a:r>
              <a:rPr lang="en-AU" sz="1600" kern="100" dirty="0" err="1">
                <a:cs typeface="Times New Roman" panose="02020603050405020304" pitchFamily="18" charset="0"/>
              </a:rPr>
              <a:t>NatHERS</a:t>
            </a:r>
            <a:r>
              <a:rPr lang="en-AU" sz="1600" kern="100" dirty="0">
                <a:cs typeface="Times New Roman" panose="02020603050405020304" pitchFamily="18" charset="0"/>
              </a:rPr>
              <a:t> Existing Homes Assessments or generate </a:t>
            </a:r>
            <a:r>
              <a:rPr lang="en-AU" sz="1600" kern="100" dirty="0" err="1">
                <a:cs typeface="Times New Roman" panose="02020603050405020304" pitchFamily="18" charset="0"/>
              </a:rPr>
              <a:t>NatHERS</a:t>
            </a:r>
            <a:r>
              <a:rPr lang="en-AU" sz="1600" kern="100" dirty="0">
                <a:cs typeface="Times New Roman" panose="02020603050405020304" pitchFamily="18" charset="0"/>
              </a:rPr>
              <a:t> Home Energy Rating Certificates for: </a:t>
            </a:r>
          </a:p>
          <a:p>
            <a:pPr marL="742950" lvl="1"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any property in which they hold a financial interest </a:t>
            </a:r>
          </a:p>
          <a:p>
            <a:pPr marL="742950" lvl="1"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any person with whom they hold a close personal relationship (defined as a regular and ongoing association that is romantic, familial, or financial in nature).  </a:t>
            </a:r>
          </a:p>
        </p:txBody>
      </p:sp>
      <p:sp>
        <p:nvSpPr>
          <p:cNvPr id="3" name="TextBox 2">
            <a:extLst>
              <a:ext uri="{FF2B5EF4-FFF2-40B4-BE49-F238E27FC236}">
                <a16:creationId xmlns:a16="http://schemas.microsoft.com/office/drawing/2014/main" id="{2F86088E-76B6-561B-D4E5-E24CC4221A9C}"/>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25</a:t>
            </a:fld>
            <a:endParaRPr lang="en-AU" sz="900"/>
          </a:p>
        </p:txBody>
      </p:sp>
    </p:spTree>
    <p:extLst>
      <p:ext uri="{BB962C8B-B14F-4D97-AF65-F5344CB8AC3E}">
        <p14:creationId xmlns:p14="http://schemas.microsoft.com/office/powerpoint/2010/main" val="3078708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A3A5-467C-4C43-F18E-ABDD93797511}"/>
              </a:ext>
            </a:extLst>
          </p:cNvPr>
          <p:cNvSpPr>
            <a:spLocks noGrp="1"/>
          </p:cNvSpPr>
          <p:nvPr>
            <p:ph type="title"/>
          </p:nvPr>
        </p:nvSpPr>
        <p:spPr>
          <a:xfrm>
            <a:off x="838200" y="-663574"/>
            <a:ext cx="10515600" cy="663574"/>
          </a:xfrm>
        </p:spPr>
        <p:txBody>
          <a:bodyPr anchor="b"/>
          <a:lstStyle/>
          <a:p>
            <a:r>
              <a:rPr lang="en-AU" dirty="0"/>
              <a:t>Code of Practice continued page 4</a:t>
            </a:r>
          </a:p>
        </p:txBody>
      </p:sp>
      <p:sp>
        <p:nvSpPr>
          <p:cNvPr id="7" name="TextBox 6">
            <a:extLst>
              <a:ext uri="{FF2B5EF4-FFF2-40B4-BE49-F238E27FC236}">
                <a16:creationId xmlns:a16="http://schemas.microsoft.com/office/drawing/2014/main" id="{85982C5A-60F9-9CC7-7494-D2967508568E}"/>
              </a:ext>
            </a:extLst>
          </p:cNvPr>
          <p:cNvSpPr txBox="1"/>
          <p:nvPr/>
        </p:nvSpPr>
        <p:spPr>
          <a:xfrm>
            <a:off x="890284" y="740606"/>
            <a:ext cx="10411431" cy="4416594"/>
          </a:xfrm>
          <a:prstGeom prst="rect">
            <a:avLst/>
          </a:prstGeom>
          <a:noFill/>
        </p:spPr>
        <p:txBody>
          <a:bodyPr wrap="square" numCol="1" spcCol="72000">
            <a:spAutoFit/>
          </a:bodyPr>
          <a:lstStyle/>
          <a:p>
            <a:pPr>
              <a:spcAft>
                <a:spcPts val="400"/>
              </a:spcAft>
            </a:pPr>
            <a:r>
              <a:rPr lang="en-AU" sz="2800" b="1" dirty="0">
                <a:solidFill>
                  <a:schemeClr val="bg2"/>
                </a:solidFill>
                <a:ea typeface="Calibri"/>
                <a:cs typeface="Calibri"/>
              </a:rPr>
              <a:t>Attending Private Dwellings</a:t>
            </a:r>
          </a:p>
          <a:p>
            <a:pPr>
              <a:spcBef>
                <a:spcPts val="1200"/>
              </a:spcBef>
              <a:spcAft>
                <a:spcPts val="600"/>
              </a:spcAft>
            </a:pPr>
            <a:r>
              <a:rPr lang="en-AU" sz="1600" kern="100" dirty="0">
                <a:latin typeface="Calibri" panose="020F0502020204030204" pitchFamily="34" charset="0"/>
                <a:cs typeface="Times New Roman" panose="02020603050405020304" pitchFamily="18" charset="0"/>
              </a:rPr>
              <a:t>NatHERS for existing homes assessors must: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carry their NatHERS for existing homes assessor ID when attending a dwelling and show the ID to the client / occupant upon arrival.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not attend a private dwelling unless an appointment has been made and agreed to by all parties; and if occupied, an adult with authority </a:t>
            </a:r>
            <a:r>
              <a:rPr lang="en-AU" sz="1600" kern="100" dirty="0">
                <a:latin typeface="Calibri" panose="020F0502020204030204" pitchFamily="34" charset="0"/>
                <a:cs typeface="Times New Roman" panose="02020603050405020304" pitchFamily="18" charset="0"/>
              </a:rPr>
              <a:t>and capacity is present and provides consent to enter the dwelling. </a:t>
            </a:r>
          </a:p>
          <a:p>
            <a:pPr>
              <a:spcBef>
                <a:spcPts val="1200"/>
              </a:spcBef>
              <a:spcAft>
                <a:spcPts val="400"/>
              </a:spcAft>
            </a:pPr>
            <a:r>
              <a:rPr lang="en-AU" sz="2800" b="1" dirty="0">
                <a:solidFill>
                  <a:schemeClr val="bg2"/>
                </a:solidFill>
                <a:ea typeface="Calibri"/>
                <a:cs typeface="Calibri"/>
              </a:rPr>
              <a:t>Workplace Health &amp; Safety </a:t>
            </a:r>
          </a:p>
          <a:p>
            <a:pPr>
              <a:spcBef>
                <a:spcPts val="1200"/>
              </a:spcBef>
              <a:spcAft>
                <a:spcPts val="600"/>
              </a:spcAft>
            </a:pPr>
            <a:r>
              <a:rPr lang="en-AU" sz="1600" kern="100" dirty="0">
                <a:latin typeface="Calibri" panose="020F0502020204030204" pitchFamily="34" charset="0"/>
                <a:cs typeface="Times New Roman" panose="02020603050405020304" pitchFamily="18" charset="0"/>
              </a:rPr>
              <a:t>NatHERS for existing homes assessors: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are solely responsible for their own conduct, their responsibilities under relevant workplace health and safety laws, and any and all workplace health and safety risks and incidents that occur as part of undertaking a NatHERS for Existing Homes assessment.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must take </a:t>
            </a:r>
            <a:r>
              <a:rPr lang="en-AU" sz="1600" kern="100" dirty="0">
                <a:latin typeface="Calibri" panose="020F0502020204030204" pitchFamily="34" charset="0"/>
                <a:cs typeface="Times New Roman" panose="02020603050405020304" pitchFamily="18" charset="0"/>
              </a:rPr>
              <a:t>all necessary steps to ensure that they comply with all relevant workplace health and safety laws.  </a:t>
            </a:r>
          </a:p>
        </p:txBody>
      </p:sp>
      <p:sp>
        <p:nvSpPr>
          <p:cNvPr id="3" name="TextBox 2">
            <a:extLst>
              <a:ext uri="{FF2B5EF4-FFF2-40B4-BE49-F238E27FC236}">
                <a16:creationId xmlns:a16="http://schemas.microsoft.com/office/drawing/2014/main" id="{CC52F4B5-FCF9-F310-C0EF-6F800FB55092}"/>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26</a:t>
            </a:fld>
            <a:endParaRPr lang="en-AU" sz="900"/>
          </a:p>
        </p:txBody>
      </p:sp>
    </p:spTree>
    <p:extLst>
      <p:ext uri="{BB962C8B-B14F-4D97-AF65-F5344CB8AC3E}">
        <p14:creationId xmlns:p14="http://schemas.microsoft.com/office/powerpoint/2010/main" val="1930459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A3A5-467C-4C43-F18E-ABDD93797511}"/>
              </a:ext>
            </a:extLst>
          </p:cNvPr>
          <p:cNvSpPr>
            <a:spLocks noGrp="1"/>
          </p:cNvSpPr>
          <p:nvPr>
            <p:ph type="title"/>
          </p:nvPr>
        </p:nvSpPr>
        <p:spPr>
          <a:xfrm>
            <a:off x="838200" y="-663574"/>
            <a:ext cx="10515600" cy="663574"/>
          </a:xfrm>
        </p:spPr>
        <p:txBody>
          <a:bodyPr anchor="b"/>
          <a:lstStyle/>
          <a:p>
            <a:r>
              <a:rPr lang="en-AU" dirty="0"/>
              <a:t>Code of Practice continued page 5</a:t>
            </a:r>
          </a:p>
        </p:txBody>
      </p:sp>
      <p:sp>
        <p:nvSpPr>
          <p:cNvPr id="7" name="TextBox 6">
            <a:extLst>
              <a:ext uri="{FF2B5EF4-FFF2-40B4-BE49-F238E27FC236}">
                <a16:creationId xmlns:a16="http://schemas.microsoft.com/office/drawing/2014/main" id="{85982C5A-60F9-9CC7-7494-D2967508568E}"/>
              </a:ext>
            </a:extLst>
          </p:cNvPr>
          <p:cNvSpPr txBox="1"/>
          <p:nvPr/>
        </p:nvSpPr>
        <p:spPr>
          <a:xfrm>
            <a:off x="890284" y="740606"/>
            <a:ext cx="10411431" cy="3431709"/>
          </a:xfrm>
          <a:prstGeom prst="rect">
            <a:avLst/>
          </a:prstGeom>
          <a:noFill/>
        </p:spPr>
        <p:txBody>
          <a:bodyPr wrap="square" numCol="1" spcCol="72000">
            <a:spAutoFit/>
          </a:bodyPr>
          <a:lstStyle/>
          <a:p>
            <a:pPr>
              <a:spcBef>
                <a:spcPts val="1200"/>
              </a:spcBef>
              <a:spcAft>
                <a:spcPts val="400"/>
              </a:spcAft>
            </a:pPr>
            <a:r>
              <a:rPr lang="en-AU" sz="2800" b="1" dirty="0">
                <a:solidFill>
                  <a:schemeClr val="bg2"/>
                </a:solidFill>
                <a:ea typeface="Calibri"/>
                <a:cs typeface="Calibri"/>
              </a:rPr>
              <a:t>Privacy and Data Protection</a:t>
            </a:r>
          </a:p>
          <a:p>
            <a:pPr>
              <a:spcBef>
                <a:spcPts val="1200"/>
              </a:spcBef>
              <a:spcAft>
                <a:spcPts val="600"/>
              </a:spcAft>
            </a:pPr>
            <a:r>
              <a:rPr lang="en-AU" sz="1600" kern="100" dirty="0" err="1">
                <a:latin typeface="Calibri" panose="020F0502020204030204" pitchFamily="34" charset="0"/>
                <a:cs typeface="Times New Roman" panose="02020603050405020304" pitchFamily="18" charset="0"/>
              </a:rPr>
              <a:t>NatHERS</a:t>
            </a:r>
            <a:r>
              <a:rPr lang="en-AU" sz="1600" kern="100" dirty="0">
                <a:latin typeface="Calibri" panose="020F0502020204030204" pitchFamily="34" charset="0"/>
                <a:cs typeface="Times New Roman" panose="02020603050405020304" pitchFamily="18" charset="0"/>
              </a:rPr>
              <a:t> for existing homes assessors must: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take all necessary steps to keep data and information relevant to their role private and confidential.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adhere to the Privacy Act 1988 (</a:t>
            </a:r>
            <a:r>
              <a:rPr lang="en-AU" sz="1600" kern="100" dirty="0" err="1">
                <a:cs typeface="Times New Roman" panose="02020603050405020304" pitchFamily="18" charset="0"/>
              </a:rPr>
              <a:t>Cth</a:t>
            </a:r>
            <a:r>
              <a:rPr lang="en-AU" sz="1600" kern="100" dirty="0">
                <a:cs typeface="Times New Roman" panose="02020603050405020304" pitchFamily="18" charset="0"/>
              </a:rPr>
              <a:t>) and all other relevant information, data, and privacy laws.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provide the client / tenant with a </a:t>
            </a:r>
            <a:r>
              <a:rPr lang="en-AU" sz="1600" kern="100" dirty="0" err="1">
                <a:cs typeface="Times New Roman" panose="02020603050405020304" pitchFamily="18" charset="0"/>
              </a:rPr>
              <a:t>NatHERS</a:t>
            </a:r>
            <a:r>
              <a:rPr lang="en-AU" sz="1600" kern="100" dirty="0">
                <a:cs typeface="Times New Roman" panose="02020603050405020304" pitchFamily="18" charset="0"/>
              </a:rPr>
              <a:t> Assessment Privacy, Data &amp; Consent Form prior to conducting a </a:t>
            </a:r>
            <a:r>
              <a:rPr lang="en-AU" sz="1600" kern="100" dirty="0" err="1">
                <a:cs typeface="Times New Roman" panose="02020603050405020304" pitchFamily="18" charset="0"/>
              </a:rPr>
              <a:t>NatHERS</a:t>
            </a:r>
            <a:r>
              <a:rPr lang="en-AU" sz="1600" kern="100" dirty="0">
                <a:cs typeface="Times New Roman" panose="02020603050405020304" pitchFamily="18" charset="0"/>
              </a:rPr>
              <a:t> Assessment and obtain written consent to collect, use, share and store personal information.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provide upon request from the Assessor Accreditation Service Provider, Software Providers, </a:t>
            </a:r>
            <a:r>
              <a:rPr lang="en-AU" sz="1600" kern="100" dirty="0" err="1">
                <a:cs typeface="Times New Roman" panose="02020603050405020304" pitchFamily="18" charset="0"/>
              </a:rPr>
              <a:t>NatHERS</a:t>
            </a:r>
            <a:r>
              <a:rPr lang="en-AU" sz="1600" kern="100" dirty="0">
                <a:cs typeface="Times New Roman" panose="02020603050405020304" pitchFamily="18" charset="0"/>
              </a:rPr>
              <a:t> Administrator, or appointed third-party, a signed copy of the relevant Privacy Notice &amp; Consent Forms</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inform homeowners/tenants as soon as practicable if any personal information is compromised as a result of their actions. </a:t>
            </a:r>
          </a:p>
        </p:txBody>
      </p:sp>
      <p:sp>
        <p:nvSpPr>
          <p:cNvPr id="3" name="TextBox 2">
            <a:extLst>
              <a:ext uri="{FF2B5EF4-FFF2-40B4-BE49-F238E27FC236}">
                <a16:creationId xmlns:a16="http://schemas.microsoft.com/office/drawing/2014/main" id="{CC52F4B5-FCF9-F310-C0EF-6F800FB55092}"/>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27</a:t>
            </a:fld>
            <a:endParaRPr lang="en-AU" sz="900"/>
          </a:p>
        </p:txBody>
      </p:sp>
    </p:spTree>
    <p:extLst>
      <p:ext uri="{BB962C8B-B14F-4D97-AF65-F5344CB8AC3E}">
        <p14:creationId xmlns:p14="http://schemas.microsoft.com/office/powerpoint/2010/main" val="1957007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61DB99-0B63-95FA-D11C-401D682BB78E}"/>
              </a:ext>
            </a:extLst>
          </p:cNvPr>
          <p:cNvSpPr>
            <a:spLocks noGrp="1"/>
          </p:cNvSpPr>
          <p:nvPr>
            <p:ph type="title"/>
          </p:nvPr>
        </p:nvSpPr>
        <p:spPr>
          <a:xfrm>
            <a:off x="838200" y="-663574"/>
            <a:ext cx="10515600" cy="663574"/>
          </a:xfrm>
        </p:spPr>
        <p:txBody>
          <a:bodyPr anchor="b"/>
          <a:lstStyle/>
          <a:p>
            <a:r>
              <a:rPr lang="en-AU" dirty="0"/>
              <a:t>Code of Practice continued page 6</a:t>
            </a:r>
          </a:p>
        </p:txBody>
      </p:sp>
      <p:sp>
        <p:nvSpPr>
          <p:cNvPr id="7" name="TextBox 6">
            <a:extLst>
              <a:ext uri="{FF2B5EF4-FFF2-40B4-BE49-F238E27FC236}">
                <a16:creationId xmlns:a16="http://schemas.microsoft.com/office/drawing/2014/main" id="{85982C5A-60F9-9CC7-7494-D2967508568E}"/>
              </a:ext>
            </a:extLst>
          </p:cNvPr>
          <p:cNvSpPr txBox="1"/>
          <p:nvPr/>
        </p:nvSpPr>
        <p:spPr>
          <a:xfrm>
            <a:off x="890284" y="740606"/>
            <a:ext cx="10411431" cy="4842351"/>
          </a:xfrm>
          <a:prstGeom prst="rect">
            <a:avLst/>
          </a:prstGeom>
          <a:noFill/>
        </p:spPr>
        <p:txBody>
          <a:bodyPr wrap="square" numCol="1" spcCol="72000">
            <a:spAutoFit/>
          </a:bodyPr>
          <a:lstStyle/>
          <a:p>
            <a:pPr>
              <a:spcAft>
                <a:spcPts val="800"/>
              </a:spcAft>
            </a:pPr>
            <a:r>
              <a:rPr lang="en-AU" sz="2800" b="1" dirty="0">
                <a:solidFill>
                  <a:schemeClr val="bg2"/>
                </a:solidFill>
                <a:ea typeface="Calibri"/>
                <a:cs typeface="Calibri"/>
              </a:rPr>
              <a:t>Trademark use</a:t>
            </a:r>
          </a:p>
          <a:p>
            <a:pPr>
              <a:spcBef>
                <a:spcPts val="1200"/>
              </a:spcBef>
              <a:spcAft>
                <a:spcPts val="600"/>
              </a:spcAft>
              <a:buClr>
                <a:srgbClr val="00703F"/>
              </a:buClr>
            </a:pPr>
            <a:r>
              <a:rPr lang="en-AU" sz="1600" kern="100" dirty="0" err="1">
                <a:latin typeface="Calibri" panose="020F0502020204030204" pitchFamily="34" charset="0"/>
                <a:cs typeface="Times New Roman" panose="02020603050405020304" pitchFamily="18" charset="0"/>
              </a:rPr>
              <a:t>NatHERS</a:t>
            </a:r>
            <a:r>
              <a:rPr lang="en-AU" sz="1600" kern="100" dirty="0">
                <a:latin typeface="Calibri" panose="020F0502020204030204" pitchFamily="34" charset="0"/>
                <a:cs typeface="Times New Roman" panose="02020603050405020304" pitchFamily="18" charset="0"/>
              </a:rPr>
              <a:t> for existing homes assessors: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must adhere to the </a:t>
            </a:r>
            <a:r>
              <a:rPr lang="en-AU" sz="1600" kern="100" dirty="0" err="1">
                <a:cs typeface="Times New Roman" panose="02020603050405020304" pitchFamily="18" charset="0"/>
              </a:rPr>
              <a:t>NatHERS</a:t>
            </a:r>
            <a:r>
              <a:rPr lang="en-AU" sz="1600" kern="100" dirty="0">
                <a:cs typeface="Times New Roman" panose="02020603050405020304" pitchFamily="18" charset="0"/>
              </a:rPr>
              <a:t> Trade Mark Guidelines.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may only use </a:t>
            </a:r>
            <a:r>
              <a:rPr lang="en-AU" sz="1600" kern="100" dirty="0" err="1">
                <a:cs typeface="Times New Roman" panose="02020603050405020304" pitchFamily="18" charset="0"/>
              </a:rPr>
              <a:t>NatHERS</a:t>
            </a:r>
            <a:r>
              <a:rPr lang="en-AU" sz="1600" kern="100" dirty="0">
                <a:cs typeface="Times New Roman" panose="02020603050405020304" pitchFamily="18" charset="0"/>
              </a:rPr>
              <a:t> Trade Marks in their capacity as a </a:t>
            </a:r>
            <a:r>
              <a:rPr lang="en-AU" sz="1600" kern="100" dirty="0" err="1">
                <a:cs typeface="Times New Roman" panose="02020603050405020304" pitchFamily="18" charset="0"/>
              </a:rPr>
              <a:t>NatHERS</a:t>
            </a:r>
            <a:r>
              <a:rPr lang="en-AU" sz="1600" kern="100" dirty="0">
                <a:cs typeface="Times New Roman" panose="02020603050405020304" pitchFamily="18" charset="0"/>
              </a:rPr>
              <a:t> for existing homes assessor. </a:t>
            </a:r>
          </a:p>
          <a:p>
            <a:pPr>
              <a:spcBef>
                <a:spcPts val="1200"/>
              </a:spcBef>
              <a:spcAft>
                <a:spcPts val="400"/>
              </a:spcAft>
            </a:pPr>
            <a:r>
              <a:rPr lang="en-AU" sz="2800" b="1" dirty="0">
                <a:solidFill>
                  <a:schemeClr val="bg2"/>
                </a:solidFill>
                <a:ea typeface="Calibri"/>
                <a:cs typeface="Calibri"/>
              </a:rPr>
              <a:t>Complaints and Audit</a:t>
            </a:r>
          </a:p>
          <a:p>
            <a:pPr>
              <a:spcBef>
                <a:spcPts val="1200"/>
              </a:spcBef>
              <a:spcAft>
                <a:spcPts val="600"/>
              </a:spcAft>
            </a:pPr>
            <a:r>
              <a:rPr lang="en-AU" sz="1600" kern="100" dirty="0" err="1">
                <a:latin typeface="Calibri" panose="020F0502020204030204" pitchFamily="34" charset="0"/>
                <a:cs typeface="Times New Roman" panose="02020603050405020304" pitchFamily="18" charset="0"/>
              </a:rPr>
              <a:t>NatHERS</a:t>
            </a:r>
            <a:r>
              <a:rPr lang="en-AU" sz="1600" kern="100" dirty="0">
                <a:latin typeface="Calibri" panose="020F0502020204030204" pitchFamily="34" charset="0"/>
                <a:cs typeface="Times New Roman" panose="02020603050405020304" pitchFamily="18" charset="0"/>
              </a:rPr>
              <a:t> for existing homes assessors must: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retain records of activities undertaken as part of a </a:t>
            </a:r>
            <a:r>
              <a:rPr lang="en-AU" sz="1600" kern="100" dirty="0" err="1">
                <a:cs typeface="Times New Roman" panose="02020603050405020304" pitchFamily="18" charset="0"/>
              </a:rPr>
              <a:t>NatHERS</a:t>
            </a:r>
            <a:r>
              <a:rPr lang="en-AU" sz="1600" kern="100" dirty="0">
                <a:cs typeface="Times New Roman" panose="02020603050405020304" pitchFamily="18" charset="0"/>
              </a:rPr>
              <a:t> assessment of an existing home as specified in </a:t>
            </a:r>
            <a:r>
              <a:rPr lang="en-AU" sz="1600" kern="100" dirty="0" err="1">
                <a:cs typeface="Times New Roman" panose="02020603050405020304" pitchFamily="18" charset="0"/>
              </a:rPr>
              <a:t>NatHERS</a:t>
            </a:r>
            <a:r>
              <a:rPr lang="en-AU" sz="1600" kern="100" dirty="0">
                <a:cs typeface="Times New Roman" panose="02020603050405020304" pitchFamily="18" charset="0"/>
              </a:rPr>
              <a:t> Materials, for a minimum period of 7 years from the date of generation of a Home Energy Rating Certificate.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provide upon request, any information or records reasonably necessary to resolve a complaint, to the Assessor Accreditation Service Provider.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cooperate with and provide any information or records reasonably requested as part of any investigation, audit, or quality assurance process that may be conducted by the Assessor Accreditation Service Provider, Software Providers, NatHERS Administrator, or appointed third-party.  </a:t>
            </a:r>
          </a:p>
        </p:txBody>
      </p:sp>
      <p:sp>
        <p:nvSpPr>
          <p:cNvPr id="4" name="TextBox 3">
            <a:extLst>
              <a:ext uri="{FF2B5EF4-FFF2-40B4-BE49-F238E27FC236}">
                <a16:creationId xmlns:a16="http://schemas.microsoft.com/office/drawing/2014/main" id="{1798CEA2-D6D9-E358-DC5A-6E2A7AEBFFB2}"/>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28</a:t>
            </a:fld>
            <a:endParaRPr lang="en-AU" sz="900"/>
          </a:p>
        </p:txBody>
      </p:sp>
    </p:spTree>
    <p:extLst>
      <p:ext uri="{BB962C8B-B14F-4D97-AF65-F5344CB8AC3E}">
        <p14:creationId xmlns:p14="http://schemas.microsoft.com/office/powerpoint/2010/main" val="3271536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61DB99-0B63-95FA-D11C-401D682BB78E}"/>
              </a:ext>
            </a:extLst>
          </p:cNvPr>
          <p:cNvSpPr>
            <a:spLocks noGrp="1"/>
          </p:cNvSpPr>
          <p:nvPr>
            <p:ph type="title"/>
          </p:nvPr>
        </p:nvSpPr>
        <p:spPr>
          <a:xfrm>
            <a:off x="838200" y="-663574"/>
            <a:ext cx="10515600" cy="663574"/>
          </a:xfrm>
        </p:spPr>
        <p:txBody>
          <a:bodyPr anchor="b"/>
          <a:lstStyle/>
          <a:p>
            <a:r>
              <a:rPr lang="en-AU" dirty="0"/>
              <a:t>Code of Practice continued </a:t>
            </a:r>
            <a:r>
              <a:rPr lang="en-AU"/>
              <a:t>page 7</a:t>
            </a:r>
            <a:endParaRPr lang="en-AU" dirty="0"/>
          </a:p>
        </p:txBody>
      </p:sp>
      <p:sp>
        <p:nvSpPr>
          <p:cNvPr id="7" name="TextBox 6">
            <a:extLst>
              <a:ext uri="{FF2B5EF4-FFF2-40B4-BE49-F238E27FC236}">
                <a16:creationId xmlns:a16="http://schemas.microsoft.com/office/drawing/2014/main" id="{85982C5A-60F9-9CC7-7494-D2967508568E}"/>
              </a:ext>
            </a:extLst>
          </p:cNvPr>
          <p:cNvSpPr txBox="1"/>
          <p:nvPr/>
        </p:nvSpPr>
        <p:spPr>
          <a:xfrm>
            <a:off x="890284" y="740606"/>
            <a:ext cx="10411431" cy="2821285"/>
          </a:xfrm>
          <a:prstGeom prst="rect">
            <a:avLst/>
          </a:prstGeom>
          <a:noFill/>
        </p:spPr>
        <p:txBody>
          <a:bodyPr wrap="square" numCol="1" spcCol="72000">
            <a:spAutoFit/>
          </a:bodyPr>
          <a:lstStyle/>
          <a:p>
            <a:pPr>
              <a:spcBef>
                <a:spcPts val="1200"/>
              </a:spcBef>
              <a:spcAft>
                <a:spcPts val="400"/>
              </a:spcAft>
            </a:pPr>
            <a:r>
              <a:rPr lang="en-AU" sz="2800" b="1" dirty="0">
                <a:solidFill>
                  <a:schemeClr val="bg2"/>
                </a:solidFill>
                <a:ea typeface="Calibri"/>
                <a:cs typeface="Calibri"/>
              </a:rPr>
              <a:t>Performance Improvement Action </a:t>
            </a:r>
          </a:p>
          <a:p>
            <a:pPr>
              <a:spcBef>
                <a:spcPts val="1200"/>
              </a:spcBef>
              <a:spcAft>
                <a:spcPts val="600"/>
              </a:spcAft>
              <a:buClr>
                <a:srgbClr val="00703F"/>
              </a:buClr>
            </a:pPr>
            <a:r>
              <a:rPr lang="en-AU" sz="1600" kern="100" dirty="0" err="1">
                <a:latin typeface="Calibri" panose="020F0502020204030204" pitchFamily="34" charset="0"/>
                <a:cs typeface="Times New Roman" panose="02020603050405020304" pitchFamily="18" charset="0"/>
              </a:rPr>
              <a:t>NatHERS</a:t>
            </a:r>
            <a:r>
              <a:rPr lang="en-AU" sz="1600" kern="100" dirty="0">
                <a:latin typeface="Calibri" panose="020F0502020204030204" pitchFamily="34" charset="0"/>
                <a:cs typeface="Times New Roman" panose="02020603050405020304" pitchFamily="18" charset="0"/>
              </a:rPr>
              <a:t> for existing homes assessors must: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undertake and complete any performance improvement action in accordance with the terms and timeframe set out by the Assessor Accreditation Service Provider or </a:t>
            </a:r>
            <a:r>
              <a:rPr lang="en-AU" sz="1600" kern="100" dirty="0" err="1">
                <a:cs typeface="Times New Roman" panose="02020603050405020304" pitchFamily="18" charset="0"/>
              </a:rPr>
              <a:t>NatHERS</a:t>
            </a:r>
            <a:r>
              <a:rPr lang="en-AU" sz="1600" kern="100" dirty="0">
                <a:cs typeface="Times New Roman" panose="02020603050405020304" pitchFamily="18" charset="0"/>
              </a:rPr>
              <a:t> Administrator, deemed necessary to maintain accreditation.   </a:t>
            </a:r>
          </a:p>
          <a:p>
            <a:pPr marL="285750" indent="-285750">
              <a:spcAft>
                <a:spcPts val="800"/>
              </a:spcAft>
              <a:buClr>
                <a:srgbClr val="00703F"/>
              </a:buClr>
              <a:buFont typeface="Arial" panose="020B0604020202020204" pitchFamily="34" charset="0"/>
              <a:buChar char="•"/>
            </a:pPr>
            <a:r>
              <a:rPr lang="en-AU" sz="1600" kern="100" dirty="0">
                <a:cs typeface="Times New Roman" panose="02020603050405020304" pitchFamily="18" charset="0"/>
              </a:rPr>
              <a:t>not participate in or undertake any part of a </a:t>
            </a:r>
            <a:r>
              <a:rPr lang="en-AU" sz="1600" kern="100" dirty="0" err="1">
                <a:cs typeface="Times New Roman" panose="02020603050405020304" pitchFamily="18" charset="0"/>
              </a:rPr>
              <a:t>NatHERS</a:t>
            </a:r>
            <a:r>
              <a:rPr lang="en-AU" sz="1600" kern="100" dirty="0">
                <a:cs typeface="Times New Roman" panose="02020603050405020304" pitchFamily="18" charset="0"/>
              </a:rPr>
              <a:t> Existing Home Assessment during any suspension period imposed pending the completion of performance improvement action. </a:t>
            </a:r>
          </a:p>
          <a:p>
            <a:pPr>
              <a:spcAft>
                <a:spcPts val="800"/>
              </a:spcAft>
              <a:buClr>
                <a:srgbClr val="00703F"/>
              </a:buClr>
            </a:pPr>
            <a:r>
              <a:rPr lang="en-AU" sz="1600" kern="100" dirty="0">
                <a:cs typeface="Times New Roman" panose="02020603050405020304" pitchFamily="18" charset="0"/>
              </a:rPr>
              <a:t>Non-compliance with performance improvement action may result in suspension.</a:t>
            </a:r>
          </a:p>
          <a:p>
            <a:pPr marL="285750" indent="-285750">
              <a:spcAft>
                <a:spcPts val="600"/>
              </a:spcAft>
              <a:buClr>
                <a:srgbClr val="00703F"/>
              </a:buClr>
              <a:buFont typeface="Arial" panose="020B0604020202020204" pitchFamily="34" charset="0"/>
              <a:buChar char="•"/>
            </a:pPr>
            <a:endParaRPr lang="en-AU" sz="1500" kern="100" dirty="0">
              <a:latin typeface="Calibri" panose="020F0502020204030204" pitchFamily="34"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946E1B67-7D0B-0BF3-3EDC-8433D46A9709}"/>
              </a:ext>
            </a:extLst>
          </p:cNvPr>
          <p:cNvSpPr txBox="1">
            <a:spLocks/>
          </p:cNvSpPr>
          <p:nvPr/>
        </p:nvSpPr>
        <p:spPr>
          <a:xfrm>
            <a:off x="890285" y="5396753"/>
            <a:ext cx="10344756" cy="584947"/>
          </a:xfrm>
          <a:prstGeom prst="rect">
            <a:avLst/>
          </a:prstGeom>
          <a:solidFill>
            <a:srgbClr val="00703F"/>
          </a:solidFill>
          <a:ln>
            <a:noFill/>
          </a:ln>
        </p:spPr>
        <p:txBody>
          <a:bodyPr vert="horz" lIns="72000" tIns="36000" rIns="54000" bIns="36000" anchor="ctr" anchorCtr="0">
            <a:noAutofit/>
          </a:bodyPr>
          <a:lstStyle>
            <a:lvl1pPr marL="0" indent="0" algn="l" defTabSz="914400" rtl="0" eaLnBrk="1" latinLnBrk="0" hangingPunct="1">
              <a:lnSpc>
                <a:spcPct val="90000"/>
              </a:lnSpc>
              <a:spcBef>
                <a:spcPts val="1000"/>
              </a:spcBef>
              <a:spcAft>
                <a:spcPts val="600"/>
              </a:spcAft>
              <a:buFontTx/>
              <a:buNone/>
              <a:defRPr sz="2000" kern="1200">
                <a:solidFill>
                  <a:schemeClr val="tx1"/>
                </a:solidFill>
                <a:latin typeface="+mn-lt"/>
                <a:ea typeface="+mn-ea"/>
                <a:cs typeface="+mn-cs"/>
              </a:defRPr>
            </a:lvl1pPr>
            <a:lvl2pPr marL="216000" indent="-216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GB" sz="1600" b="1" dirty="0">
                <a:solidFill>
                  <a:schemeClr val="bg1"/>
                </a:solidFill>
              </a:rPr>
              <a:t>Are there key obligations missing from the proposed Code? </a:t>
            </a:r>
          </a:p>
        </p:txBody>
      </p:sp>
      <p:sp>
        <p:nvSpPr>
          <p:cNvPr id="4" name="TextBox 3">
            <a:extLst>
              <a:ext uri="{FF2B5EF4-FFF2-40B4-BE49-F238E27FC236}">
                <a16:creationId xmlns:a16="http://schemas.microsoft.com/office/drawing/2014/main" id="{1798CEA2-D6D9-E358-DC5A-6E2A7AEBFFB2}"/>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29</a:t>
            </a:fld>
            <a:endParaRPr lang="en-AU" sz="900"/>
          </a:p>
        </p:txBody>
      </p:sp>
    </p:spTree>
    <p:extLst>
      <p:ext uri="{BB962C8B-B14F-4D97-AF65-F5344CB8AC3E}">
        <p14:creationId xmlns:p14="http://schemas.microsoft.com/office/powerpoint/2010/main" val="163258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7">
            <a:extLst>
              <a:ext uri="{FF2B5EF4-FFF2-40B4-BE49-F238E27FC236}">
                <a16:creationId xmlns:a16="http://schemas.microsoft.com/office/drawing/2014/main" id="{B74C8A19-C277-7FB3-F74B-4FA18D651741}"/>
              </a:ext>
            </a:extLst>
          </p:cNvPr>
          <p:cNvSpPr txBox="1">
            <a:spLocks noGrp="1"/>
          </p:cNvSpPr>
          <p:nvPr>
            <p:ph type="title" idx="4294967295"/>
          </p:nvPr>
        </p:nvSpPr>
        <p:spPr>
          <a:xfrm>
            <a:off x="2505858" y="417196"/>
            <a:ext cx="6802734" cy="9247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83A42"/>
                </a:solidFill>
                <a:latin typeface="+mn-lt"/>
              </a:rPr>
              <a:t>Conflict of interest reminder</a:t>
            </a:r>
            <a:endParaRPr kumimoji="0" lang="en-US" sz="4800" b="1" i="0" u="none" strike="noStrike" kern="1200" cap="none" spc="0" normalizeH="0" baseline="0" noProof="0" dirty="0">
              <a:ln>
                <a:noFill/>
              </a:ln>
              <a:solidFill>
                <a:srgbClr val="083A42"/>
              </a:solidFill>
              <a:effectLst/>
              <a:uLnTx/>
              <a:uFillTx/>
              <a:latin typeface="+mn-lt"/>
              <a:ea typeface="+mj-ea"/>
              <a:cs typeface="+mj-cs"/>
            </a:endParaRPr>
          </a:p>
        </p:txBody>
      </p:sp>
      <p:sp>
        <p:nvSpPr>
          <p:cNvPr id="4" name="Text Placeholder 2">
            <a:extLst>
              <a:ext uri="{FF2B5EF4-FFF2-40B4-BE49-F238E27FC236}">
                <a16:creationId xmlns:a16="http://schemas.microsoft.com/office/drawing/2014/main" id="{76A7FE73-9031-EEB7-98F4-099A58EC77DC}"/>
              </a:ext>
            </a:extLst>
          </p:cNvPr>
          <p:cNvSpPr txBox="1">
            <a:spLocks/>
          </p:cNvSpPr>
          <p:nvPr/>
        </p:nvSpPr>
        <p:spPr>
          <a:xfrm>
            <a:off x="930442" y="2422234"/>
            <a:ext cx="10536134" cy="357130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r>
              <a:rPr lang="en-AU" sz="2400" dirty="0">
                <a:ea typeface="Calibri"/>
                <a:cs typeface="Calibri"/>
              </a:rPr>
              <a:t>All stakeholder group members should have submitted a conflict of interest declaration as part of joining one of our consultative groups.</a:t>
            </a:r>
          </a:p>
          <a:p>
            <a:pPr marL="342900" lvl="2" indent="-342900"/>
            <a:endParaRPr lang="en-AU" sz="2400" dirty="0">
              <a:ea typeface="Calibri"/>
              <a:cs typeface="Calibri"/>
            </a:endParaRPr>
          </a:p>
          <a:p>
            <a:pPr marL="342900" lvl="2" indent="-342900"/>
            <a:r>
              <a:rPr lang="en-AU" sz="2400" dirty="0">
                <a:ea typeface="Calibri"/>
                <a:cs typeface="Calibri"/>
              </a:rPr>
              <a:t>If any new (actual or perceived) conflict of interests arise or are likely to arise, including as part of this consultation, members must </a:t>
            </a:r>
            <a:r>
              <a:rPr lang="en-US" sz="2400" dirty="0"/>
              <a:t>immediately notify the Department in writing.</a:t>
            </a:r>
            <a:endParaRPr lang="en-AU" sz="1600" b="1" dirty="0">
              <a:ea typeface="Calibri"/>
              <a:cs typeface="Calibri"/>
            </a:endParaRPr>
          </a:p>
        </p:txBody>
      </p:sp>
      <p:sp>
        <p:nvSpPr>
          <p:cNvPr id="2" name="TextBox 1">
            <a:extLst>
              <a:ext uri="{FF2B5EF4-FFF2-40B4-BE49-F238E27FC236}">
                <a16:creationId xmlns:a16="http://schemas.microsoft.com/office/drawing/2014/main" id="{BB77B1CE-7EB2-5366-8BEB-0BC4EA632CC1}"/>
              </a:ext>
            </a:extLst>
          </p:cNvPr>
          <p:cNvSpPr txBox="1"/>
          <p:nvPr/>
        </p:nvSpPr>
        <p:spPr>
          <a:xfrm>
            <a:off x="9875838" y="6073774"/>
            <a:ext cx="1441450" cy="184666"/>
          </a:xfrm>
          <a:prstGeom prst="rect">
            <a:avLst/>
          </a:prstGeom>
          <a:noFill/>
        </p:spPr>
        <p:txBody>
          <a:bodyPr wrap="square" lIns="0" tIns="0" rIns="0" bIns="0" rtlCol="0">
            <a:spAutoFit/>
          </a:bodyPr>
          <a:lstStyle/>
          <a:p>
            <a:pPr algn="r"/>
            <a:fld id="{E752D76F-37CE-4EFB-8938-B98ED727DBFD}" type="slidenum">
              <a:rPr lang="en-AU" sz="1200" smtClean="0"/>
              <a:t>3</a:t>
            </a:fld>
            <a:endParaRPr lang="en-AU" sz="1200"/>
          </a:p>
        </p:txBody>
      </p:sp>
    </p:spTree>
    <p:extLst>
      <p:ext uri="{BB962C8B-B14F-4D97-AF65-F5344CB8AC3E}">
        <p14:creationId xmlns:p14="http://schemas.microsoft.com/office/powerpoint/2010/main" val="4123064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F3B7-192F-6143-1D2F-36BF11F13E20}"/>
              </a:ext>
            </a:extLst>
          </p:cNvPr>
          <p:cNvSpPr txBox="1">
            <a:spLocks noGrp="1"/>
          </p:cNvSpPr>
          <p:nvPr>
            <p:ph type="title" idx="4294967295"/>
          </p:nvPr>
        </p:nvSpPr>
        <p:spPr>
          <a:xfrm>
            <a:off x="2619375" y="2066926"/>
            <a:ext cx="501015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a:ln>
                  <a:noFill/>
                </a:ln>
                <a:solidFill>
                  <a:schemeClr val="bg1"/>
                </a:solidFill>
                <a:effectLst/>
                <a:uLnTx/>
                <a:uFillTx/>
                <a:latin typeface="+mn-lt"/>
                <a:ea typeface="+mn-ea"/>
                <a:cs typeface="+mn-cs"/>
              </a:rPr>
              <a:t>Maintaining Accreditation</a:t>
            </a:r>
          </a:p>
        </p:txBody>
      </p:sp>
    </p:spTree>
    <p:extLst>
      <p:ext uri="{BB962C8B-B14F-4D97-AF65-F5344CB8AC3E}">
        <p14:creationId xmlns:p14="http://schemas.microsoft.com/office/powerpoint/2010/main" val="3837083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3BC989F-4E4E-4DCB-8046-CA0747B2E752}"/>
              </a:ext>
              <a:ext uri="{C183D7F6-B498-43B3-948B-1728B52AA6E4}">
                <adec:decorative xmlns:adec="http://schemas.microsoft.com/office/drawing/2017/decorative" val="1"/>
              </a:ext>
            </a:extLst>
          </p:cNvPr>
          <p:cNvCxnSpPr>
            <a:cxnSpLocks/>
          </p:cNvCxnSpPr>
          <p:nvPr/>
        </p:nvCxnSpPr>
        <p:spPr>
          <a:xfrm>
            <a:off x="1089047" y="1805484"/>
            <a:ext cx="1800000" cy="0"/>
          </a:xfrm>
          <a:prstGeom prst="line">
            <a:avLst/>
          </a:prstGeom>
          <a:noFill/>
          <a:ln w="28575" cap="flat" cmpd="sng" algn="ctr">
            <a:solidFill>
              <a:sysClr val="window" lastClr="FFFFFF">
                <a:lumMod val="50000"/>
              </a:sysClr>
            </a:solidFill>
            <a:prstDash val="solid"/>
            <a:miter lim="800000"/>
          </a:ln>
          <a:effectLst/>
        </p:spPr>
      </p:cxnSp>
      <p:sp>
        <p:nvSpPr>
          <p:cNvPr id="7" name="Oval 6">
            <a:extLst>
              <a:ext uri="{FF2B5EF4-FFF2-40B4-BE49-F238E27FC236}">
                <a16:creationId xmlns:a16="http://schemas.microsoft.com/office/drawing/2014/main" id="{464DE69B-C29F-39EE-D9EC-7FFE575CDD9A}"/>
              </a:ext>
              <a:ext uri="{C183D7F6-B498-43B3-948B-1728B52AA6E4}">
                <adec:decorative xmlns:adec="http://schemas.microsoft.com/office/drawing/2017/decorative" val="1"/>
              </a:ext>
            </a:extLst>
          </p:cNvPr>
          <p:cNvSpPr/>
          <p:nvPr/>
        </p:nvSpPr>
        <p:spPr bwMode="auto">
          <a:xfrm>
            <a:off x="3123047" y="1193562"/>
            <a:ext cx="1260000" cy="1260000"/>
          </a:xfrm>
          <a:prstGeom prst="ellipse">
            <a:avLst/>
          </a:prstGeom>
          <a:solidFill>
            <a:sysClr val="window" lastClr="FFFFFF"/>
          </a:solidFill>
          <a:ln w="9525">
            <a:noFill/>
            <a:round/>
            <a:headEnd/>
            <a:tailEnd/>
          </a:ln>
          <a:effectLst>
            <a:outerShdw blurRad="63500" sx="102000" sy="102000" algn="ctr" rotWithShape="0">
              <a:prstClr val="black">
                <a:alpha val="40000"/>
              </a:prstClr>
            </a:outerShdw>
          </a:effectLst>
        </p:spPr>
        <p:txBody>
          <a:bodyPr vert="horz" wrap="square" lIns="128016" tIns="64008" rIns="128016" bIns="64008" numCol="1" rtlCol="0" anchor="t" anchorCtr="0" compatLnSpc="1">
            <a:prstTxWarp prst="textNoShape">
              <a:avLst/>
            </a:prstTxWarp>
          </a:bodyPr>
          <a:lstStyle/>
          <a:p>
            <a:endParaRPr lang="en-AU"/>
          </a:p>
        </p:txBody>
      </p:sp>
      <p:sp>
        <p:nvSpPr>
          <p:cNvPr id="2" name="Title 1">
            <a:extLst>
              <a:ext uri="{FF2B5EF4-FFF2-40B4-BE49-F238E27FC236}">
                <a16:creationId xmlns:a16="http://schemas.microsoft.com/office/drawing/2014/main" id="{D3F65167-C9A3-B405-72A9-FB3B9161CFD0}"/>
              </a:ext>
            </a:extLst>
          </p:cNvPr>
          <p:cNvSpPr>
            <a:spLocks noGrp="1"/>
          </p:cNvSpPr>
          <p:nvPr>
            <p:ph type="title"/>
          </p:nvPr>
        </p:nvSpPr>
        <p:spPr>
          <a:xfrm>
            <a:off x="962024" y="505409"/>
            <a:ext cx="10154969" cy="663574"/>
          </a:xfrm>
        </p:spPr>
        <p:txBody>
          <a:bodyPr>
            <a:noAutofit/>
          </a:bodyPr>
          <a:lstStyle/>
          <a:p>
            <a:r>
              <a:rPr lang="en-AU"/>
              <a:t>Process to maintain accreditation</a:t>
            </a:r>
          </a:p>
        </p:txBody>
      </p:sp>
      <p:sp>
        <p:nvSpPr>
          <p:cNvPr id="6" name="Oval 5">
            <a:extLst>
              <a:ext uri="{FF2B5EF4-FFF2-40B4-BE49-F238E27FC236}">
                <a16:creationId xmlns:a16="http://schemas.microsoft.com/office/drawing/2014/main" id="{B54DC631-0D82-5291-91AD-6FA13A9A31F6}"/>
              </a:ext>
            </a:extLst>
          </p:cNvPr>
          <p:cNvSpPr/>
          <p:nvPr/>
        </p:nvSpPr>
        <p:spPr bwMode="auto">
          <a:xfrm>
            <a:off x="3213047" y="1283562"/>
            <a:ext cx="1080000" cy="1080000"/>
          </a:xfrm>
          <a:prstGeom prst="ellipse">
            <a:avLst/>
          </a:prstGeom>
          <a:solidFill>
            <a:srgbClr val="00703F">
              <a:alpha val="89804"/>
            </a:srgbClr>
          </a:solidFill>
          <a:ln w="9525">
            <a:noFill/>
            <a:round/>
            <a:headEnd/>
            <a:tailEnd/>
          </a:ln>
        </p:spPr>
        <p:txBody>
          <a:bodyPr vert="horz" wrap="square" lIns="0" tIns="0" rIns="0" bIns="0" numCol="1" rtlCol="0" anchor="ctr" anchorCtr="0" compatLnSpc="1">
            <a:prstTxWarp prst="textNoShape">
              <a:avLst/>
            </a:prstTxWarp>
          </a:bodyPr>
          <a:lstStyle/>
          <a:p>
            <a:pPr algn="ctr">
              <a:lnSpc>
                <a:spcPct val="107000"/>
              </a:lnSpc>
              <a:spcAft>
                <a:spcPts val="800"/>
              </a:spcAft>
            </a:pPr>
            <a:r>
              <a:rPr lang="en-AU" sz="1600" b="1">
                <a:solidFill>
                  <a:srgbClr val="FFFFFF"/>
                </a:solidFill>
                <a:latin typeface="Calibri" panose="020F0502020204030204" pitchFamily="34" charset="0"/>
                <a:ea typeface="Calibri" panose="020F0502020204030204" pitchFamily="34" charset="0"/>
                <a:cs typeface="Calibri" panose="020F0502020204030204" pitchFamily="34" charset="0"/>
              </a:rPr>
              <a:t>Annually</a:t>
            </a:r>
            <a:endParaRPr lang="en-AU" sz="1600" kern="100">
              <a:latin typeface="Calibri" panose="020F0502020204030204" pitchFamily="34" charset="0"/>
              <a:ea typeface="Calibri" panose="020F0502020204030204" pitchFamily="34" charset="0"/>
              <a:cs typeface="Times New Roman" panose="02020603050405020304" pitchFamily="18" charset="0"/>
            </a:endParaRPr>
          </a:p>
        </p:txBody>
      </p:sp>
      <p:sp>
        <p:nvSpPr>
          <p:cNvPr id="8" name="Arrow: Chevron 7">
            <a:extLst>
              <a:ext uri="{FF2B5EF4-FFF2-40B4-BE49-F238E27FC236}">
                <a16:creationId xmlns:a16="http://schemas.microsoft.com/office/drawing/2014/main" id="{0F0482A1-039E-AABB-4221-50BEE83EDCD1}"/>
              </a:ext>
              <a:ext uri="{C183D7F6-B498-43B3-948B-1728B52AA6E4}">
                <adec:decorative xmlns:adec="http://schemas.microsoft.com/office/drawing/2017/decorative" val="1"/>
              </a:ext>
            </a:extLst>
          </p:cNvPr>
          <p:cNvSpPr/>
          <p:nvPr/>
        </p:nvSpPr>
        <p:spPr>
          <a:xfrm>
            <a:off x="2861460" y="1694798"/>
            <a:ext cx="202025" cy="240938"/>
          </a:xfrm>
          <a:prstGeom prst="chevron">
            <a:avLst/>
          </a:prstGeom>
          <a:solidFill>
            <a:srgbClr val="00703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a:p>
        </p:txBody>
      </p:sp>
      <p:cxnSp>
        <p:nvCxnSpPr>
          <p:cNvPr id="3" name="Straight Connector 2">
            <a:extLst>
              <a:ext uri="{FF2B5EF4-FFF2-40B4-BE49-F238E27FC236}">
                <a16:creationId xmlns:a16="http://schemas.microsoft.com/office/drawing/2014/main" id="{7AE0F8B4-18F5-7BF6-2ADD-133486B8D757}"/>
              </a:ext>
              <a:ext uri="{C183D7F6-B498-43B3-948B-1728B52AA6E4}">
                <adec:decorative xmlns:adec="http://schemas.microsoft.com/office/drawing/2017/decorative" val="1"/>
              </a:ext>
            </a:extLst>
          </p:cNvPr>
          <p:cNvCxnSpPr>
            <a:cxnSpLocks/>
          </p:cNvCxnSpPr>
          <p:nvPr/>
        </p:nvCxnSpPr>
        <p:spPr>
          <a:xfrm>
            <a:off x="3753047" y="2453231"/>
            <a:ext cx="0" cy="180000"/>
          </a:xfrm>
          <a:prstGeom prst="line">
            <a:avLst/>
          </a:prstGeom>
          <a:noFill/>
          <a:ln w="19050" cap="flat" cmpd="sng" algn="ctr">
            <a:solidFill>
              <a:sysClr val="window" lastClr="FFFFFF">
                <a:lumMod val="50000"/>
              </a:sysClr>
            </a:solidFill>
            <a:prstDash val="solid"/>
            <a:miter lim="800000"/>
          </a:ln>
          <a:effectLst/>
        </p:spPr>
      </p:cxnSp>
      <p:sp>
        <p:nvSpPr>
          <p:cNvPr id="4" name="Rectangle 3">
            <a:extLst>
              <a:ext uri="{FF2B5EF4-FFF2-40B4-BE49-F238E27FC236}">
                <a16:creationId xmlns:a16="http://schemas.microsoft.com/office/drawing/2014/main" id="{2B36D429-5157-E9FB-210C-B874C1929DDF}"/>
              </a:ext>
              <a:ext uri="{C183D7F6-B498-43B3-948B-1728B52AA6E4}">
                <adec:decorative xmlns:adec="http://schemas.microsoft.com/office/drawing/2017/decorative" val="1"/>
              </a:ext>
            </a:extLst>
          </p:cNvPr>
          <p:cNvSpPr/>
          <p:nvPr/>
        </p:nvSpPr>
        <p:spPr bwMode="auto">
          <a:xfrm>
            <a:off x="1089047" y="2622561"/>
            <a:ext cx="5328000" cy="96165"/>
          </a:xfrm>
          <a:prstGeom prst="rect">
            <a:avLst/>
          </a:prstGeom>
          <a:solidFill>
            <a:srgbClr val="00703C">
              <a:alpha val="74902"/>
            </a:srgb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10" name="Rectangle 9">
            <a:extLst>
              <a:ext uri="{FF2B5EF4-FFF2-40B4-BE49-F238E27FC236}">
                <a16:creationId xmlns:a16="http://schemas.microsoft.com/office/drawing/2014/main" id="{D2F1CCD0-69BD-0D30-ED00-67AD2CB87E2E}"/>
              </a:ext>
              <a:ext uri="{C183D7F6-B498-43B3-948B-1728B52AA6E4}">
                <adec:decorative xmlns:adec="http://schemas.microsoft.com/office/drawing/2017/decorative" val="1"/>
              </a:ext>
            </a:extLst>
          </p:cNvPr>
          <p:cNvSpPr/>
          <p:nvPr/>
        </p:nvSpPr>
        <p:spPr bwMode="auto">
          <a:xfrm>
            <a:off x="1089047" y="2717956"/>
            <a:ext cx="5328000" cy="3149445"/>
          </a:xfrm>
          <a:prstGeom prst="rect">
            <a:avLst/>
          </a:prstGeom>
          <a:solidFill>
            <a:sysClr val="window" lastClr="FFFFFF">
              <a:lumMod val="95000"/>
            </a:sys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11" name="TextBox 12">
            <a:extLst>
              <a:ext uri="{FF2B5EF4-FFF2-40B4-BE49-F238E27FC236}">
                <a16:creationId xmlns:a16="http://schemas.microsoft.com/office/drawing/2014/main" id="{62B858AD-E757-4A8D-3872-CEA468C33344}"/>
              </a:ext>
            </a:extLst>
          </p:cNvPr>
          <p:cNvSpPr txBox="1"/>
          <p:nvPr/>
        </p:nvSpPr>
        <p:spPr>
          <a:xfrm>
            <a:off x="2900224" y="2748284"/>
            <a:ext cx="1676503" cy="280624"/>
          </a:xfrm>
          <a:prstGeom prst="rect">
            <a:avLst/>
          </a:prstGeom>
          <a:noFill/>
          <a:ln>
            <a:noFill/>
          </a:ln>
        </p:spPr>
        <p:txBody>
          <a:bodyPr wrap="square" lIns="0" tIns="0" rIns="0" bIns="0" rtlCol="0" anchor="ctr">
            <a:noAutofit/>
          </a:bodyPr>
          <a:lstStyle/>
          <a:p>
            <a:pPr algn="ctr">
              <a:lnSpc>
                <a:spcPct val="107000"/>
              </a:lnSpc>
              <a:spcAft>
                <a:spcPts val="800"/>
              </a:spcAft>
            </a:pPr>
            <a:r>
              <a:rPr lang="en-US" b="1">
                <a:solidFill>
                  <a:srgbClr val="000000"/>
                </a:solidFill>
                <a:latin typeface="Calibri" panose="020F0502020204030204" pitchFamily="34" charset="0"/>
                <a:ea typeface="Calibri" panose="020F0502020204030204" pitchFamily="34" charset="0"/>
                <a:cs typeface="Calibri" panose="020F0502020204030204" pitchFamily="34" charset="0"/>
              </a:rPr>
              <a:t>Annual Process</a:t>
            </a:r>
            <a:endParaRPr lang="en-AU" kern="100">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11BF90CB-7B38-D650-EE47-10DA3E29FA66}"/>
              </a:ext>
              <a:ext uri="{C183D7F6-B498-43B3-948B-1728B52AA6E4}">
                <adec:decorative xmlns:adec="http://schemas.microsoft.com/office/drawing/2017/decorative" val="1"/>
              </a:ext>
            </a:extLst>
          </p:cNvPr>
          <p:cNvCxnSpPr>
            <a:cxnSpLocks/>
          </p:cNvCxnSpPr>
          <p:nvPr/>
        </p:nvCxnSpPr>
        <p:spPr>
          <a:xfrm>
            <a:off x="3020372" y="3013098"/>
            <a:ext cx="1440000" cy="0"/>
          </a:xfrm>
          <a:prstGeom prst="line">
            <a:avLst/>
          </a:prstGeom>
          <a:noFill/>
          <a:ln w="12700" cap="flat" cmpd="sng" algn="ctr">
            <a:solidFill>
              <a:sysClr val="window" lastClr="FFFFFF">
                <a:lumMod val="50000"/>
              </a:sysClr>
            </a:solidFill>
            <a:prstDash val="solid"/>
            <a:miter lim="800000"/>
          </a:ln>
          <a:effectLst/>
        </p:spPr>
      </p:cxnSp>
      <p:sp>
        <p:nvSpPr>
          <p:cNvPr id="13" name="TextBox 58">
            <a:extLst>
              <a:ext uri="{FF2B5EF4-FFF2-40B4-BE49-F238E27FC236}">
                <a16:creationId xmlns:a16="http://schemas.microsoft.com/office/drawing/2014/main" id="{E604D205-7274-76E0-8D23-A4593ED099EB}"/>
              </a:ext>
            </a:extLst>
          </p:cNvPr>
          <p:cNvSpPr txBox="1"/>
          <p:nvPr/>
        </p:nvSpPr>
        <p:spPr>
          <a:xfrm>
            <a:off x="1171635" y="3095845"/>
            <a:ext cx="5133683" cy="2771556"/>
          </a:xfrm>
          <a:prstGeom prst="rect">
            <a:avLst/>
          </a:prstGeom>
          <a:noFill/>
          <a:ln>
            <a:noFill/>
          </a:ln>
        </p:spPr>
        <p:txBody>
          <a:bodyPr wrap="square" lIns="0" tIns="0" rIns="0" bIns="0" rtlCol="0" anchor="t">
            <a:noAutofit/>
          </a:bodyPr>
          <a:lstStyle/>
          <a:p>
            <a:pPr marL="182245" indent="-182245">
              <a:spcAft>
                <a:spcPts val="600"/>
              </a:spcAft>
              <a:buFont typeface="Wingdings" panose="05000000000000000000" pitchFamily="2" charset="2"/>
              <a:buChar char=""/>
            </a:pPr>
            <a:r>
              <a:rPr lang="en-AU" sz="1600">
                <a:solidFill>
                  <a:srgbClr val="000000"/>
                </a:solidFill>
                <a:latin typeface="Calibri"/>
                <a:ea typeface="Calibri"/>
                <a:cs typeface="Calibri"/>
              </a:rPr>
              <a:t>Insurance Certificates of Currency</a:t>
            </a:r>
          </a:p>
          <a:p>
            <a:pPr marL="182245" indent="-182245">
              <a:spcAft>
                <a:spcPts val="600"/>
              </a:spcAft>
              <a:buFont typeface="Wingdings" panose="05000000000000000000" pitchFamily="2" charset="2"/>
              <a:buChar char=""/>
            </a:pPr>
            <a:r>
              <a:rPr lang="en-AU" sz="1600">
                <a:solidFill>
                  <a:srgbClr val="000000"/>
                </a:solidFill>
                <a:latin typeface="Calibri"/>
                <a:ea typeface="Calibri"/>
                <a:cs typeface="Calibri"/>
              </a:rPr>
              <a:t>Updated declaration of material personal interests</a:t>
            </a:r>
          </a:p>
          <a:p>
            <a:pPr marL="182245" indent="-182245">
              <a:spcAft>
                <a:spcPts val="600"/>
              </a:spcAft>
              <a:buFont typeface="Wingdings" panose="05000000000000000000" pitchFamily="2" charset="2"/>
              <a:buChar char=""/>
            </a:pPr>
            <a:r>
              <a:rPr lang="en-AU" sz="1600">
                <a:solidFill>
                  <a:srgbClr val="000000"/>
                </a:solidFill>
                <a:latin typeface="Calibri"/>
                <a:ea typeface="Calibri"/>
                <a:cs typeface="Calibri"/>
              </a:rPr>
              <a:t>Minimum Continuing Professional Development </a:t>
            </a:r>
          </a:p>
          <a:p>
            <a:pPr marL="182245" indent="-182245">
              <a:spcAft>
                <a:spcPts val="600"/>
              </a:spcAft>
              <a:buFont typeface="Wingdings" panose="05000000000000000000" pitchFamily="2" charset="2"/>
              <a:buChar char=""/>
            </a:pPr>
            <a:r>
              <a:rPr lang="en-AU" sz="1600">
                <a:solidFill>
                  <a:srgbClr val="000000"/>
                </a:solidFill>
                <a:latin typeface="Calibri"/>
                <a:ea typeface="Calibri"/>
                <a:cs typeface="Calibri"/>
              </a:rPr>
              <a:t>Completion of all identified performance improvement actions (or appropriate progress towards completion)</a:t>
            </a:r>
          </a:p>
          <a:p>
            <a:pPr marL="182245" indent="-182245">
              <a:spcAft>
                <a:spcPts val="300"/>
              </a:spcAft>
              <a:buFont typeface="Wingdings" panose="05000000000000000000" pitchFamily="2" charset="2"/>
              <a:buChar char=""/>
            </a:pPr>
            <a:r>
              <a:rPr lang="en-AU" sz="1600">
                <a:solidFill>
                  <a:srgbClr val="000000"/>
                </a:solidFill>
                <a:latin typeface="Calibri"/>
                <a:ea typeface="Calibri"/>
                <a:cs typeface="Calibri"/>
              </a:rPr>
              <a:t>Demonstrated compliance with the Code of Practice and no unacceptable history of complaints or underperformance.</a:t>
            </a:r>
          </a:p>
          <a:p>
            <a:pPr algn="ctr">
              <a:spcAft>
                <a:spcPts val="300"/>
              </a:spcAft>
            </a:pPr>
            <a:r>
              <a:rPr lang="en-AU" sz="1600" b="1" i="1">
                <a:solidFill>
                  <a:srgbClr val="000000"/>
                </a:solidFill>
                <a:latin typeface="Calibri"/>
                <a:ea typeface="Calibri"/>
                <a:cs typeface="Calibri"/>
              </a:rPr>
              <a:t>Accreditation suspended until annual documentation requirements submitted if past due date</a:t>
            </a:r>
          </a:p>
          <a:p>
            <a:pPr>
              <a:spcAft>
                <a:spcPts val="300"/>
              </a:spcAft>
            </a:pPr>
            <a:endParaRPr lang="en-AU" sz="1600">
              <a:solidFill>
                <a:srgbClr val="000000"/>
              </a:solidFill>
              <a:latin typeface="Calibri"/>
              <a:ea typeface="Calibri"/>
              <a:cs typeface="Calibri"/>
            </a:endParaRPr>
          </a:p>
          <a:p>
            <a:pPr marL="182245" indent="-182245">
              <a:spcAft>
                <a:spcPts val="300"/>
              </a:spcAft>
              <a:buFont typeface="Wingdings" panose="05000000000000000000" pitchFamily="2" charset="2"/>
              <a:buChar char=""/>
            </a:pPr>
            <a:endParaRPr lang="en-AU" sz="1600">
              <a:solidFill>
                <a:srgbClr val="000000"/>
              </a:solidFill>
              <a:latin typeface="Calibri"/>
              <a:ea typeface="Calibri"/>
              <a:cs typeface="Calibri"/>
            </a:endParaRPr>
          </a:p>
        </p:txBody>
      </p:sp>
      <p:cxnSp>
        <p:nvCxnSpPr>
          <p:cNvPr id="20" name="Straight Connector 19">
            <a:extLst>
              <a:ext uri="{FF2B5EF4-FFF2-40B4-BE49-F238E27FC236}">
                <a16:creationId xmlns:a16="http://schemas.microsoft.com/office/drawing/2014/main" id="{23270D06-D105-8E3B-9DBE-6AE5F2D6DA4D}"/>
              </a:ext>
              <a:ext uri="{C183D7F6-B498-43B3-948B-1728B52AA6E4}">
                <adec:decorative xmlns:adec="http://schemas.microsoft.com/office/drawing/2017/decorative" val="1"/>
              </a:ext>
            </a:extLst>
          </p:cNvPr>
          <p:cNvCxnSpPr>
            <a:cxnSpLocks/>
          </p:cNvCxnSpPr>
          <p:nvPr/>
        </p:nvCxnSpPr>
        <p:spPr>
          <a:xfrm>
            <a:off x="7013937" y="1843854"/>
            <a:ext cx="1224000" cy="0"/>
          </a:xfrm>
          <a:prstGeom prst="line">
            <a:avLst/>
          </a:prstGeom>
          <a:noFill/>
          <a:ln w="28575" cap="flat" cmpd="sng" algn="ctr">
            <a:solidFill>
              <a:sysClr val="window" lastClr="FFFFFF">
                <a:lumMod val="50000"/>
              </a:sysClr>
            </a:solidFill>
            <a:prstDash val="solid"/>
            <a:miter lim="800000"/>
          </a:ln>
          <a:effectLst/>
        </p:spPr>
      </p:cxnSp>
      <p:sp>
        <p:nvSpPr>
          <p:cNvPr id="21" name="Oval 20">
            <a:extLst>
              <a:ext uri="{FF2B5EF4-FFF2-40B4-BE49-F238E27FC236}">
                <a16:creationId xmlns:a16="http://schemas.microsoft.com/office/drawing/2014/main" id="{6A5E3535-18EA-671A-85F7-EC8C6BDC7032}"/>
              </a:ext>
              <a:ext uri="{C183D7F6-B498-43B3-948B-1728B52AA6E4}">
                <adec:decorative xmlns:adec="http://schemas.microsoft.com/office/drawing/2017/decorative" val="1"/>
              </a:ext>
            </a:extLst>
          </p:cNvPr>
          <p:cNvSpPr/>
          <p:nvPr/>
        </p:nvSpPr>
        <p:spPr bwMode="auto">
          <a:xfrm>
            <a:off x="8435937" y="1231932"/>
            <a:ext cx="1260000" cy="1260000"/>
          </a:xfrm>
          <a:prstGeom prst="ellipse">
            <a:avLst/>
          </a:prstGeom>
          <a:solidFill>
            <a:sysClr val="window" lastClr="FFFFFF"/>
          </a:solidFill>
          <a:ln w="9525">
            <a:noFill/>
            <a:round/>
            <a:headEnd/>
            <a:tailEnd/>
          </a:ln>
          <a:effectLst>
            <a:outerShdw blurRad="63500" sx="102000" sy="102000" algn="ctr" rotWithShape="0">
              <a:prstClr val="black">
                <a:alpha val="40000"/>
              </a:prstClr>
            </a:outerShdw>
          </a:effectLst>
        </p:spPr>
        <p:txBody>
          <a:bodyPr vert="horz" wrap="square" lIns="128016" tIns="64008" rIns="128016" bIns="64008" numCol="1" rtlCol="0" anchor="t" anchorCtr="0" compatLnSpc="1">
            <a:prstTxWarp prst="textNoShape">
              <a:avLst/>
            </a:prstTxWarp>
          </a:bodyPr>
          <a:lstStyle/>
          <a:p>
            <a:endParaRPr lang="en-AU"/>
          </a:p>
        </p:txBody>
      </p:sp>
      <p:sp>
        <p:nvSpPr>
          <p:cNvPr id="22" name="Oval 21">
            <a:extLst>
              <a:ext uri="{FF2B5EF4-FFF2-40B4-BE49-F238E27FC236}">
                <a16:creationId xmlns:a16="http://schemas.microsoft.com/office/drawing/2014/main" id="{400584FE-8A26-4FBD-A751-7C2C249B301C}"/>
              </a:ext>
            </a:extLst>
          </p:cNvPr>
          <p:cNvSpPr/>
          <p:nvPr/>
        </p:nvSpPr>
        <p:spPr bwMode="auto">
          <a:xfrm>
            <a:off x="8525937" y="1321932"/>
            <a:ext cx="1080000" cy="1080000"/>
          </a:xfrm>
          <a:prstGeom prst="ellipse">
            <a:avLst/>
          </a:prstGeom>
          <a:solidFill>
            <a:srgbClr val="00703F">
              <a:alpha val="89804"/>
            </a:srgbClr>
          </a:solidFill>
          <a:ln w="9525">
            <a:noFill/>
            <a:round/>
            <a:headEnd/>
            <a:tailEnd/>
          </a:ln>
        </p:spPr>
        <p:txBody>
          <a:bodyPr vert="horz" wrap="square" lIns="0" tIns="0" rIns="0" bIns="0" numCol="1" rtlCol="0" anchor="ctr" anchorCtr="0" compatLnSpc="1">
            <a:prstTxWarp prst="textNoShape">
              <a:avLst/>
            </a:prstTxWarp>
          </a:bodyPr>
          <a:lstStyle/>
          <a:p>
            <a:pPr algn="ctr">
              <a:lnSpc>
                <a:spcPct val="107000"/>
              </a:lnSpc>
              <a:spcAft>
                <a:spcPts val="800"/>
              </a:spcAft>
            </a:pPr>
            <a:r>
              <a:rPr lang="en-AU" sz="1600" b="1">
                <a:solidFill>
                  <a:srgbClr val="FFFFFF"/>
                </a:solidFill>
                <a:latin typeface="Calibri" panose="020F0502020204030204" pitchFamily="34" charset="0"/>
                <a:ea typeface="Calibri" panose="020F0502020204030204" pitchFamily="34" charset="0"/>
                <a:cs typeface="Calibri" panose="020F0502020204030204" pitchFamily="34" charset="0"/>
              </a:rPr>
              <a:t>Every 3rd year</a:t>
            </a:r>
            <a:endParaRPr lang="en-AU" sz="1600" kern="100">
              <a:latin typeface="Calibri" panose="020F0502020204030204" pitchFamily="34" charset="0"/>
              <a:ea typeface="Calibri" panose="020F0502020204030204" pitchFamily="34" charset="0"/>
              <a:cs typeface="Times New Roman" panose="02020603050405020304" pitchFamily="18" charset="0"/>
            </a:endParaRPr>
          </a:p>
        </p:txBody>
      </p:sp>
      <p:sp>
        <p:nvSpPr>
          <p:cNvPr id="23" name="Arrow: Chevron 22">
            <a:extLst>
              <a:ext uri="{FF2B5EF4-FFF2-40B4-BE49-F238E27FC236}">
                <a16:creationId xmlns:a16="http://schemas.microsoft.com/office/drawing/2014/main" id="{03F2AA35-2488-C4DC-6BB7-EB20C6985E7B}"/>
              </a:ext>
              <a:ext uri="{C183D7F6-B498-43B3-948B-1728B52AA6E4}">
                <adec:decorative xmlns:adec="http://schemas.microsoft.com/office/drawing/2017/decorative" val="1"/>
              </a:ext>
            </a:extLst>
          </p:cNvPr>
          <p:cNvSpPr/>
          <p:nvPr/>
        </p:nvSpPr>
        <p:spPr>
          <a:xfrm>
            <a:off x="8204935" y="1733168"/>
            <a:ext cx="202025" cy="240938"/>
          </a:xfrm>
          <a:prstGeom prst="chevron">
            <a:avLst/>
          </a:prstGeom>
          <a:solidFill>
            <a:srgbClr val="00703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a:p>
        </p:txBody>
      </p:sp>
      <p:cxnSp>
        <p:nvCxnSpPr>
          <p:cNvPr id="24" name="Straight Connector 23">
            <a:extLst>
              <a:ext uri="{FF2B5EF4-FFF2-40B4-BE49-F238E27FC236}">
                <a16:creationId xmlns:a16="http://schemas.microsoft.com/office/drawing/2014/main" id="{3D748BEF-EFB6-D819-028F-B7C5EAE8D723}"/>
              </a:ext>
              <a:ext uri="{C183D7F6-B498-43B3-948B-1728B52AA6E4}">
                <adec:decorative xmlns:adec="http://schemas.microsoft.com/office/drawing/2017/decorative" val="1"/>
              </a:ext>
            </a:extLst>
          </p:cNvPr>
          <p:cNvCxnSpPr>
            <a:cxnSpLocks/>
          </p:cNvCxnSpPr>
          <p:nvPr/>
        </p:nvCxnSpPr>
        <p:spPr>
          <a:xfrm>
            <a:off x="9065937" y="2491601"/>
            <a:ext cx="0" cy="180000"/>
          </a:xfrm>
          <a:prstGeom prst="line">
            <a:avLst/>
          </a:prstGeom>
          <a:noFill/>
          <a:ln w="19050" cap="flat" cmpd="sng" algn="ctr">
            <a:solidFill>
              <a:sysClr val="window" lastClr="FFFFFF">
                <a:lumMod val="50000"/>
              </a:sysClr>
            </a:solidFill>
            <a:prstDash val="solid"/>
            <a:miter lim="800000"/>
          </a:ln>
          <a:effectLst/>
        </p:spPr>
      </p:cxnSp>
      <p:sp>
        <p:nvSpPr>
          <p:cNvPr id="25" name="Rectangle 24">
            <a:extLst>
              <a:ext uri="{FF2B5EF4-FFF2-40B4-BE49-F238E27FC236}">
                <a16:creationId xmlns:a16="http://schemas.microsoft.com/office/drawing/2014/main" id="{BFC2EE40-C5AE-3065-B754-04324B01AA51}"/>
              </a:ext>
              <a:ext uri="{C183D7F6-B498-43B3-948B-1728B52AA6E4}">
                <adec:decorative xmlns:adec="http://schemas.microsoft.com/office/drawing/2017/decorative" val="1"/>
              </a:ext>
            </a:extLst>
          </p:cNvPr>
          <p:cNvSpPr/>
          <p:nvPr/>
        </p:nvSpPr>
        <p:spPr bwMode="auto">
          <a:xfrm>
            <a:off x="7013937" y="2622561"/>
            <a:ext cx="4104000" cy="96165"/>
          </a:xfrm>
          <a:prstGeom prst="rect">
            <a:avLst/>
          </a:prstGeom>
          <a:solidFill>
            <a:srgbClr val="00703C">
              <a:alpha val="74902"/>
            </a:srgb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26" name="Rectangle 25">
            <a:extLst>
              <a:ext uri="{FF2B5EF4-FFF2-40B4-BE49-F238E27FC236}">
                <a16:creationId xmlns:a16="http://schemas.microsoft.com/office/drawing/2014/main" id="{966BAD35-32D1-DB46-9DEE-B7AC94DD6432}"/>
              </a:ext>
              <a:ext uri="{C183D7F6-B498-43B3-948B-1728B52AA6E4}">
                <adec:decorative xmlns:adec="http://schemas.microsoft.com/office/drawing/2017/decorative" val="1"/>
              </a:ext>
            </a:extLst>
          </p:cNvPr>
          <p:cNvSpPr/>
          <p:nvPr/>
        </p:nvSpPr>
        <p:spPr bwMode="auto">
          <a:xfrm>
            <a:off x="7014881" y="2717956"/>
            <a:ext cx="4102113" cy="3132536"/>
          </a:xfrm>
          <a:prstGeom prst="rect">
            <a:avLst/>
          </a:prstGeom>
          <a:solidFill>
            <a:sysClr val="window" lastClr="FFFFFF">
              <a:lumMod val="95000"/>
            </a:sysClr>
          </a:solidFill>
          <a:ln w="9525">
            <a:noFill/>
            <a:round/>
            <a:headEnd/>
            <a:tailEnd/>
          </a:ln>
        </p:spPr>
        <p:txBody>
          <a:bodyPr vert="horz" wrap="square" lIns="128016" tIns="64008" rIns="128016" bIns="64008" numCol="1" rtlCol="0" anchor="t" anchorCtr="0" compatLnSpc="1">
            <a:prstTxWarp prst="textNoShape">
              <a:avLst/>
            </a:prstTxWarp>
          </a:bodyPr>
          <a:lstStyle/>
          <a:p>
            <a:endParaRPr lang="en-AU"/>
          </a:p>
        </p:txBody>
      </p:sp>
      <p:sp>
        <p:nvSpPr>
          <p:cNvPr id="27" name="TextBox 12">
            <a:extLst>
              <a:ext uri="{FF2B5EF4-FFF2-40B4-BE49-F238E27FC236}">
                <a16:creationId xmlns:a16="http://schemas.microsoft.com/office/drawing/2014/main" id="{5BB98CCB-177A-EF1D-B29F-A07FAEA0C2F7}"/>
              </a:ext>
            </a:extLst>
          </p:cNvPr>
          <p:cNvSpPr txBox="1"/>
          <p:nvPr/>
        </p:nvSpPr>
        <p:spPr>
          <a:xfrm>
            <a:off x="8204935" y="2748284"/>
            <a:ext cx="1600993" cy="280624"/>
          </a:xfrm>
          <a:prstGeom prst="rect">
            <a:avLst/>
          </a:prstGeom>
          <a:noFill/>
          <a:ln>
            <a:noFill/>
          </a:ln>
        </p:spPr>
        <p:txBody>
          <a:bodyPr wrap="square" lIns="0" tIns="0" rIns="0" bIns="0" rtlCol="0" anchor="ctr">
            <a:noAutofit/>
          </a:bodyPr>
          <a:lstStyle/>
          <a:p>
            <a:pPr algn="ctr">
              <a:lnSpc>
                <a:spcPct val="107000"/>
              </a:lnSpc>
              <a:spcAft>
                <a:spcPts val="800"/>
              </a:spcAft>
            </a:pPr>
            <a:r>
              <a:rPr lang="en-US" b="1">
                <a:solidFill>
                  <a:srgbClr val="000000"/>
                </a:solidFill>
                <a:latin typeface="Calibri" panose="020F0502020204030204" pitchFamily="34" charset="0"/>
                <a:ea typeface="Calibri" panose="020F0502020204030204" pitchFamily="34" charset="0"/>
                <a:cs typeface="Calibri" panose="020F0502020204030204" pitchFamily="34" charset="0"/>
              </a:rPr>
              <a:t>Triennial Process</a:t>
            </a:r>
            <a:endParaRPr lang="en-AU" kern="100">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17CEF598-4104-C828-F9B5-8D788CE4C932}"/>
              </a:ext>
              <a:ext uri="{C183D7F6-B498-43B3-948B-1728B52AA6E4}">
                <adec:decorative xmlns:adec="http://schemas.microsoft.com/office/drawing/2017/decorative" val="1"/>
              </a:ext>
            </a:extLst>
          </p:cNvPr>
          <p:cNvCxnSpPr>
            <a:cxnSpLocks/>
          </p:cNvCxnSpPr>
          <p:nvPr/>
        </p:nvCxnSpPr>
        <p:spPr>
          <a:xfrm>
            <a:off x="8228487" y="3013098"/>
            <a:ext cx="1584000" cy="0"/>
          </a:xfrm>
          <a:prstGeom prst="line">
            <a:avLst/>
          </a:prstGeom>
          <a:noFill/>
          <a:ln w="12700" cap="flat" cmpd="sng" algn="ctr">
            <a:solidFill>
              <a:sysClr val="window" lastClr="FFFFFF">
                <a:lumMod val="50000"/>
              </a:sysClr>
            </a:solidFill>
            <a:prstDash val="solid"/>
            <a:miter lim="800000"/>
          </a:ln>
          <a:effectLst/>
        </p:spPr>
      </p:cxnSp>
      <p:sp>
        <p:nvSpPr>
          <p:cNvPr id="29" name="TextBox 58">
            <a:extLst>
              <a:ext uri="{FF2B5EF4-FFF2-40B4-BE49-F238E27FC236}">
                <a16:creationId xmlns:a16="http://schemas.microsoft.com/office/drawing/2014/main" id="{111C874B-7599-42DC-B740-264C633DBA30}"/>
              </a:ext>
            </a:extLst>
          </p:cNvPr>
          <p:cNvSpPr txBox="1"/>
          <p:nvPr/>
        </p:nvSpPr>
        <p:spPr>
          <a:xfrm>
            <a:off x="7089945" y="3095845"/>
            <a:ext cx="3949529" cy="2618173"/>
          </a:xfrm>
          <a:prstGeom prst="rect">
            <a:avLst/>
          </a:prstGeom>
          <a:noFill/>
          <a:ln>
            <a:noFill/>
          </a:ln>
        </p:spPr>
        <p:txBody>
          <a:bodyPr wrap="square" lIns="0" tIns="0" rIns="0" bIns="0" rtlCol="0" anchor="t">
            <a:noAutofit/>
          </a:bodyPr>
          <a:lstStyle/>
          <a:p>
            <a:pPr marL="182245" indent="-182245">
              <a:spcAft>
                <a:spcPts val="600"/>
              </a:spcAft>
              <a:buFont typeface="Wingdings" panose="05000000000000000000" pitchFamily="2" charset="2"/>
              <a:buChar char=""/>
            </a:pPr>
            <a:r>
              <a:rPr lang="en-AU" sz="1600">
                <a:solidFill>
                  <a:srgbClr val="000000"/>
                </a:solidFill>
                <a:latin typeface="Calibri"/>
                <a:ea typeface="Calibri"/>
                <a:cs typeface="Calibri"/>
              </a:rPr>
              <a:t>All annual requirements</a:t>
            </a:r>
          </a:p>
          <a:p>
            <a:pPr algn="ctr">
              <a:spcAft>
                <a:spcPts val="600"/>
              </a:spcAft>
            </a:pPr>
            <a:r>
              <a:rPr lang="en-AU" sz="1600" b="1">
                <a:solidFill>
                  <a:srgbClr val="000000"/>
                </a:solidFill>
                <a:latin typeface="Calibri"/>
                <a:ea typeface="Calibri"/>
                <a:cs typeface="Calibri"/>
              </a:rPr>
              <a:t>AND</a:t>
            </a:r>
          </a:p>
          <a:p>
            <a:pPr marL="182245" indent="-182245">
              <a:spcAft>
                <a:spcPts val="600"/>
              </a:spcAft>
              <a:buFont typeface="Wingdings" panose="05000000000000000000" pitchFamily="2" charset="2"/>
              <a:buChar char=""/>
            </a:pPr>
            <a:r>
              <a:rPr lang="en-AU" sz="1600">
                <a:solidFill>
                  <a:srgbClr val="000000"/>
                </a:solidFill>
                <a:latin typeface="Calibri"/>
                <a:ea typeface="Calibri"/>
                <a:cs typeface="Calibri"/>
              </a:rPr>
              <a:t>Successfully complete a short online knowledge and skills assessment</a:t>
            </a:r>
          </a:p>
          <a:p>
            <a:pPr marL="182245" indent="-182245">
              <a:spcAft>
                <a:spcPts val="600"/>
              </a:spcAft>
              <a:buFont typeface="Wingdings" panose="05000000000000000000" pitchFamily="2" charset="2"/>
              <a:buChar char=""/>
            </a:pPr>
            <a:r>
              <a:rPr lang="en-AU" sz="1600">
                <a:solidFill>
                  <a:srgbClr val="000000"/>
                </a:solidFill>
                <a:latin typeface="Calibri"/>
                <a:ea typeface="Calibri"/>
                <a:cs typeface="Calibri"/>
              </a:rPr>
              <a:t>Updated privacy incident management protocols</a:t>
            </a:r>
          </a:p>
          <a:p>
            <a:pPr algn="ctr">
              <a:spcAft>
                <a:spcPts val="600"/>
              </a:spcAft>
            </a:pPr>
            <a:r>
              <a:rPr lang="en-AU" sz="1600" b="1" i="1">
                <a:solidFill>
                  <a:srgbClr val="000000"/>
                </a:solidFill>
                <a:latin typeface="Calibri"/>
                <a:ea typeface="Calibri"/>
                <a:cs typeface="Calibri"/>
              </a:rPr>
              <a:t>Accreditation suspended until annual documentation requirements submitted if past due date</a:t>
            </a:r>
            <a:endParaRPr lang="en-AU" sz="1600">
              <a:solidFill>
                <a:srgbClr val="000000"/>
              </a:solidFill>
              <a:latin typeface="Calibri"/>
              <a:ea typeface="Calibri"/>
              <a:cs typeface="Calibri"/>
            </a:endParaRPr>
          </a:p>
          <a:p>
            <a:pPr marL="182245" indent="-182245">
              <a:spcAft>
                <a:spcPts val="300"/>
              </a:spcAft>
              <a:buFont typeface="Wingdings" panose="05000000000000000000" pitchFamily="2" charset="2"/>
              <a:buChar char=""/>
            </a:pPr>
            <a:endParaRPr lang="en-AU" sz="1600">
              <a:solidFill>
                <a:srgbClr val="000000"/>
              </a:solidFill>
              <a:latin typeface="Calibri"/>
              <a:ea typeface="Calibri"/>
              <a:cs typeface="Calibri"/>
            </a:endParaRPr>
          </a:p>
        </p:txBody>
      </p:sp>
      <p:sp>
        <p:nvSpPr>
          <p:cNvPr id="5" name="TextBox 4">
            <a:extLst>
              <a:ext uri="{FF2B5EF4-FFF2-40B4-BE49-F238E27FC236}">
                <a16:creationId xmlns:a16="http://schemas.microsoft.com/office/drawing/2014/main" id="{13517916-8757-DBD2-8AB3-92E8C55CF611}"/>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31</a:t>
            </a:fld>
            <a:endParaRPr lang="en-AU" sz="900"/>
          </a:p>
        </p:txBody>
      </p:sp>
    </p:spTree>
    <p:extLst>
      <p:ext uri="{BB962C8B-B14F-4D97-AF65-F5344CB8AC3E}">
        <p14:creationId xmlns:p14="http://schemas.microsoft.com/office/powerpoint/2010/main" val="2870589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3320-2262-5C26-0C8C-7A0290495EF5}"/>
              </a:ext>
            </a:extLst>
          </p:cNvPr>
          <p:cNvSpPr>
            <a:spLocks noGrp="1"/>
          </p:cNvSpPr>
          <p:nvPr>
            <p:ph type="title"/>
          </p:nvPr>
        </p:nvSpPr>
        <p:spPr>
          <a:xfrm>
            <a:off x="876299" y="627529"/>
            <a:ext cx="10334625" cy="784411"/>
          </a:xfrm>
        </p:spPr>
        <p:txBody>
          <a:bodyPr>
            <a:noAutofit/>
          </a:bodyPr>
          <a:lstStyle/>
          <a:p>
            <a:r>
              <a:rPr lang="en-GB" dirty="0">
                <a:ea typeface="Calibri"/>
                <a:cs typeface="Calibri"/>
              </a:rPr>
              <a:t>Ongoing knowledge and skill assessments</a:t>
            </a:r>
            <a:endParaRPr lang="en-GB" dirty="0"/>
          </a:p>
        </p:txBody>
      </p:sp>
      <p:sp>
        <p:nvSpPr>
          <p:cNvPr id="3" name="Content Placeholder 2">
            <a:extLst>
              <a:ext uri="{FF2B5EF4-FFF2-40B4-BE49-F238E27FC236}">
                <a16:creationId xmlns:a16="http://schemas.microsoft.com/office/drawing/2014/main" id="{C55F6989-71CF-E106-C434-80C944E97C80}"/>
              </a:ext>
            </a:extLst>
          </p:cNvPr>
          <p:cNvSpPr>
            <a:spLocks noGrp="1"/>
          </p:cNvSpPr>
          <p:nvPr>
            <p:ph sz="quarter" idx="10"/>
          </p:nvPr>
        </p:nvSpPr>
        <p:spPr>
          <a:xfrm>
            <a:off x="876300" y="1411941"/>
            <a:ext cx="10387012" cy="4675656"/>
          </a:xfrm>
          <a:ln>
            <a:noFill/>
          </a:ln>
        </p:spPr>
        <p:txBody>
          <a:bodyPr vert="horz" lIns="72000" tIns="36000" rIns="54000" bIns="36000" anchor="t" anchorCtr="0">
            <a:noAutofit/>
          </a:bodyPr>
          <a:lstStyle/>
          <a:p>
            <a:pPr>
              <a:lnSpc>
                <a:spcPct val="100000"/>
              </a:lnSpc>
              <a:spcBef>
                <a:spcPts val="0"/>
              </a:spcBef>
              <a:spcAft>
                <a:spcPts val="800"/>
              </a:spcAft>
            </a:pPr>
            <a:r>
              <a:rPr lang="en-GB" sz="1800" dirty="0"/>
              <a:t>To ensure that assessors are maintaining their knowledge and proficiency, it is proposed that all assessors are required to complete a short online knowledge and skill assessment activity every three years. </a:t>
            </a:r>
          </a:p>
          <a:p>
            <a:pPr>
              <a:lnSpc>
                <a:spcPct val="100000"/>
              </a:lnSpc>
              <a:spcBef>
                <a:spcPts val="0"/>
              </a:spcBef>
              <a:spcAft>
                <a:spcPts val="800"/>
              </a:spcAft>
            </a:pPr>
            <a:r>
              <a:rPr lang="en-AU" sz="1800" dirty="0"/>
              <a:t>The knowledge and skills assessment will:</a:t>
            </a:r>
            <a:endParaRPr lang="en-GB" sz="1800" dirty="0"/>
          </a:p>
          <a:p>
            <a:pPr marL="285750" indent="-285750">
              <a:lnSpc>
                <a:spcPct val="100000"/>
              </a:lnSpc>
              <a:spcBef>
                <a:spcPts val="0"/>
              </a:spcBef>
              <a:spcAft>
                <a:spcPts val="800"/>
              </a:spcAft>
              <a:buFont typeface="Arial" panose="020B0604020202020204" pitchFamily="34" charset="0"/>
              <a:buChar char="•"/>
            </a:pPr>
            <a:r>
              <a:rPr lang="en-GB" sz="1800" dirty="0"/>
              <a:t>include questions on </a:t>
            </a:r>
            <a:r>
              <a:rPr lang="en-AU" sz="1800" dirty="0"/>
              <a:t>technical assessment details and required assessor behaviours</a:t>
            </a:r>
          </a:p>
          <a:p>
            <a:pPr marL="285750" indent="-285750">
              <a:lnSpc>
                <a:spcPct val="100000"/>
              </a:lnSpc>
              <a:spcBef>
                <a:spcPts val="0"/>
              </a:spcBef>
              <a:spcAft>
                <a:spcPts val="800"/>
              </a:spcAft>
              <a:buFont typeface="Arial" panose="020B0604020202020204" pitchFamily="34" charset="0"/>
              <a:buChar char="•"/>
            </a:pPr>
            <a:r>
              <a:rPr lang="en-AU" sz="1800" dirty="0"/>
              <a:t>support assessors to identify learning and development needs </a:t>
            </a:r>
          </a:p>
          <a:p>
            <a:pPr marL="285750" indent="-285750">
              <a:lnSpc>
                <a:spcPct val="100000"/>
              </a:lnSpc>
              <a:spcBef>
                <a:spcPts val="0"/>
              </a:spcBef>
              <a:spcAft>
                <a:spcPts val="800"/>
              </a:spcAft>
              <a:buFont typeface="Arial" panose="020B0604020202020204" pitchFamily="34" charset="0"/>
              <a:buChar char="•"/>
            </a:pPr>
            <a:r>
              <a:rPr lang="en-AU" sz="1800" dirty="0"/>
              <a:t>enable assessor accreditation service providers to identify and respond to emerging patterns in knowledge gaps</a:t>
            </a:r>
            <a:endParaRPr lang="en-GB" sz="1800" dirty="0"/>
          </a:p>
          <a:p>
            <a:pPr>
              <a:lnSpc>
                <a:spcPct val="100000"/>
              </a:lnSpc>
              <a:spcBef>
                <a:spcPts val="0"/>
              </a:spcBef>
              <a:spcAft>
                <a:spcPts val="800"/>
              </a:spcAft>
            </a:pPr>
            <a:r>
              <a:rPr lang="en-GB" sz="1800" dirty="0"/>
              <a:t>It is proposed the knowledge and skill activities are available to be completed on a voluntary basis in the years between the mandatory requirement and will attract CPD points.</a:t>
            </a:r>
          </a:p>
          <a:p>
            <a:pPr>
              <a:lnSpc>
                <a:spcPct val="100000"/>
              </a:lnSpc>
              <a:spcBef>
                <a:spcPts val="0"/>
              </a:spcBef>
              <a:spcAft>
                <a:spcPts val="800"/>
              </a:spcAft>
            </a:pPr>
            <a:endParaRPr lang="en-GB" sz="1600" b="1" dirty="0"/>
          </a:p>
        </p:txBody>
      </p:sp>
      <p:sp>
        <p:nvSpPr>
          <p:cNvPr id="4" name="Content Placeholder 2">
            <a:extLst>
              <a:ext uri="{FF2B5EF4-FFF2-40B4-BE49-F238E27FC236}">
                <a16:creationId xmlns:a16="http://schemas.microsoft.com/office/drawing/2014/main" id="{EE54BDFF-27D4-131A-7C19-07FCE5DCD6E4}"/>
              </a:ext>
            </a:extLst>
          </p:cNvPr>
          <p:cNvSpPr txBox="1">
            <a:spLocks/>
          </p:cNvSpPr>
          <p:nvPr/>
        </p:nvSpPr>
        <p:spPr>
          <a:xfrm>
            <a:off x="902493" y="4854455"/>
            <a:ext cx="10334625" cy="849965"/>
          </a:xfrm>
          <a:prstGeom prst="rect">
            <a:avLst/>
          </a:prstGeom>
          <a:solidFill>
            <a:srgbClr val="00703F"/>
          </a:solidFill>
          <a:ln>
            <a:noFill/>
          </a:ln>
        </p:spPr>
        <p:txBody>
          <a:bodyPr vert="horz" lIns="72000" tIns="36000" rIns="54000" bIns="36000" anchor="t" anchorCtr="0">
            <a:noAutofit/>
          </a:bodyPr>
          <a:lstStyle>
            <a:lvl1pPr marL="0" indent="0" algn="l" defTabSz="914400" rtl="0" eaLnBrk="1" latinLnBrk="0" hangingPunct="1">
              <a:lnSpc>
                <a:spcPct val="90000"/>
              </a:lnSpc>
              <a:spcBef>
                <a:spcPts val="1000"/>
              </a:spcBef>
              <a:spcAft>
                <a:spcPts val="600"/>
              </a:spcAft>
              <a:buFontTx/>
              <a:buNone/>
              <a:defRPr sz="2000" kern="1200">
                <a:solidFill>
                  <a:schemeClr val="tx1"/>
                </a:solidFill>
                <a:latin typeface="+mn-lt"/>
                <a:ea typeface="+mn-ea"/>
                <a:cs typeface="+mn-cs"/>
              </a:defRPr>
            </a:lvl1pPr>
            <a:lvl2pPr marL="216000" indent="-216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000"/>
              </a:spcAft>
            </a:pPr>
            <a:r>
              <a:rPr lang="en-GB" sz="1600" b="1" dirty="0">
                <a:solidFill>
                  <a:schemeClr val="bg1"/>
                </a:solidFill>
              </a:rPr>
              <a:t>Do you support the introduction of periodic knowledge and skill assessments? </a:t>
            </a:r>
          </a:p>
          <a:p>
            <a:pPr>
              <a:lnSpc>
                <a:spcPct val="100000"/>
              </a:lnSpc>
              <a:spcBef>
                <a:spcPts val="0"/>
              </a:spcBef>
              <a:spcAft>
                <a:spcPts val="1000"/>
              </a:spcAft>
            </a:pPr>
            <a:r>
              <a:rPr lang="en-GB" sz="1600" b="1" dirty="0">
                <a:solidFill>
                  <a:schemeClr val="bg1"/>
                </a:solidFill>
              </a:rPr>
              <a:t>If so, is on a three yearly basis appropriate?  Would an annual or other period be more appropriate?</a:t>
            </a:r>
          </a:p>
        </p:txBody>
      </p:sp>
      <p:sp>
        <p:nvSpPr>
          <p:cNvPr id="5" name="TextBox 4">
            <a:extLst>
              <a:ext uri="{FF2B5EF4-FFF2-40B4-BE49-F238E27FC236}">
                <a16:creationId xmlns:a16="http://schemas.microsoft.com/office/drawing/2014/main" id="{43245C36-58A7-D0B7-B9AC-05EB15F2403E}"/>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32</a:t>
            </a:fld>
            <a:endParaRPr lang="en-AU" sz="900"/>
          </a:p>
        </p:txBody>
      </p:sp>
    </p:spTree>
    <p:extLst>
      <p:ext uri="{BB962C8B-B14F-4D97-AF65-F5344CB8AC3E}">
        <p14:creationId xmlns:p14="http://schemas.microsoft.com/office/powerpoint/2010/main" val="2120945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B60D-F5DB-7CE3-B84C-7D94919FF44F}"/>
              </a:ext>
            </a:extLst>
          </p:cNvPr>
          <p:cNvSpPr>
            <a:spLocks noGrp="1"/>
          </p:cNvSpPr>
          <p:nvPr>
            <p:ph type="title"/>
          </p:nvPr>
        </p:nvSpPr>
        <p:spPr>
          <a:xfrm>
            <a:off x="914399" y="622301"/>
            <a:ext cx="10601326" cy="825499"/>
          </a:xfrm>
        </p:spPr>
        <p:txBody>
          <a:bodyPr>
            <a:noAutofit/>
          </a:bodyPr>
          <a:lstStyle/>
          <a:p>
            <a:r>
              <a:rPr lang="en-AU"/>
              <a:t>Making accreditation more flexible</a:t>
            </a:r>
          </a:p>
        </p:txBody>
      </p:sp>
      <p:sp>
        <p:nvSpPr>
          <p:cNvPr id="3" name="Content Placeholder 2">
            <a:extLst>
              <a:ext uri="{FF2B5EF4-FFF2-40B4-BE49-F238E27FC236}">
                <a16:creationId xmlns:a16="http://schemas.microsoft.com/office/drawing/2014/main" id="{7FC73FA4-E9C3-A8C2-F33C-D6C86E0CC07D}"/>
              </a:ext>
            </a:extLst>
          </p:cNvPr>
          <p:cNvSpPr>
            <a:spLocks noGrp="1"/>
          </p:cNvSpPr>
          <p:nvPr>
            <p:ph sz="quarter" idx="10"/>
          </p:nvPr>
        </p:nvSpPr>
        <p:spPr>
          <a:xfrm>
            <a:off x="914399" y="1358900"/>
            <a:ext cx="10391775" cy="4876799"/>
          </a:xfrm>
        </p:spPr>
        <p:txBody>
          <a:bodyPr/>
          <a:lstStyle/>
          <a:p>
            <a:pPr>
              <a:lnSpc>
                <a:spcPct val="100000"/>
              </a:lnSpc>
              <a:spcBef>
                <a:spcPts val="0"/>
              </a:spcBef>
            </a:pPr>
            <a:r>
              <a:rPr lang="en-AU" sz="1600"/>
              <a:t>A flexible approach that enables assessors to balance individual circumstances with the requirements of maintaining accreditation can support the retention of assessors in the industry and encourage diversity in the workforce.</a:t>
            </a:r>
          </a:p>
          <a:p>
            <a:pPr>
              <a:lnSpc>
                <a:spcPct val="100000"/>
              </a:lnSpc>
              <a:spcBef>
                <a:spcPts val="0"/>
              </a:spcBef>
            </a:pPr>
            <a:r>
              <a:rPr lang="en-AU" sz="1600"/>
              <a:t>Assessors will be able to voluntarily suspend their accreditation for a nominated period e.g. to take parental / carers leave, recover from an injury or illness.  </a:t>
            </a:r>
          </a:p>
          <a:p>
            <a:pPr>
              <a:lnSpc>
                <a:spcPct val="100000"/>
              </a:lnSpc>
              <a:spcBef>
                <a:spcPts val="0"/>
              </a:spcBef>
            </a:pPr>
            <a:r>
              <a:rPr lang="en-AU" sz="1600"/>
              <a:t>Relevant requirements for maintaining accreditation will be adjusted to fairly reflect the period of active accreditation.</a:t>
            </a:r>
          </a:p>
          <a:p>
            <a:pPr>
              <a:lnSpc>
                <a:spcPct val="100000"/>
              </a:lnSpc>
              <a:spcBef>
                <a:spcPts val="0"/>
              </a:spcBef>
            </a:pPr>
            <a:r>
              <a:rPr lang="en-AU" sz="1600"/>
              <a:t>An example of an assessor taking a 6-month period of voluntary suspension may look like:</a:t>
            </a:r>
          </a:p>
          <a:p>
            <a:pPr>
              <a:lnSpc>
                <a:spcPct val="100000"/>
              </a:lnSpc>
              <a:spcBef>
                <a:spcPts val="0"/>
              </a:spcBef>
            </a:pPr>
            <a:endParaRPr lang="en-AU" sz="1600"/>
          </a:p>
          <a:p>
            <a:pPr>
              <a:lnSpc>
                <a:spcPct val="100000"/>
              </a:lnSpc>
            </a:pPr>
            <a:endParaRPr lang="en-AU" sz="1600"/>
          </a:p>
        </p:txBody>
      </p:sp>
      <p:graphicFrame>
        <p:nvGraphicFramePr>
          <p:cNvPr id="5" name="Table 4">
            <a:extLst>
              <a:ext uri="{FF2B5EF4-FFF2-40B4-BE49-F238E27FC236}">
                <a16:creationId xmlns:a16="http://schemas.microsoft.com/office/drawing/2014/main" id="{0CF89ED6-1080-657D-782A-F6BC825C5D58}"/>
              </a:ext>
            </a:extLst>
          </p:cNvPr>
          <p:cNvGraphicFramePr>
            <a:graphicFrameLocks noGrp="1"/>
          </p:cNvGraphicFramePr>
          <p:nvPr>
            <p:extLst>
              <p:ext uri="{D42A27DB-BD31-4B8C-83A1-F6EECF244321}">
                <p14:modId xmlns:p14="http://schemas.microsoft.com/office/powerpoint/2010/main" val="2815348637"/>
              </p:ext>
            </p:extLst>
          </p:nvPr>
        </p:nvGraphicFramePr>
        <p:xfrm>
          <a:off x="1247775" y="3429000"/>
          <a:ext cx="9496426" cy="2016760"/>
        </p:xfrm>
        <a:graphic>
          <a:graphicData uri="http://schemas.openxmlformats.org/drawingml/2006/table">
            <a:tbl>
              <a:tblPr firstRow="1" bandRow="1">
                <a:tableStyleId>{00A15C55-8517-42AA-B614-E9B94910E393}</a:tableStyleId>
              </a:tblPr>
              <a:tblGrid>
                <a:gridCol w="4748213">
                  <a:extLst>
                    <a:ext uri="{9D8B030D-6E8A-4147-A177-3AD203B41FA5}">
                      <a16:colId xmlns:a16="http://schemas.microsoft.com/office/drawing/2014/main" val="4144474886"/>
                    </a:ext>
                  </a:extLst>
                </a:gridCol>
                <a:gridCol w="4748213">
                  <a:extLst>
                    <a:ext uri="{9D8B030D-6E8A-4147-A177-3AD203B41FA5}">
                      <a16:colId xmlns:a16="http://schemas.microsoft.com/office/drawing/2014/main" val="796238121"/>
                    </a:ext>
                  </a:extLst>
                </a:gridCol>
              </a:tblGrid>
              <a:tr h="370840">
                <a:tc>
                  <a:txBody>
                    <a:bodyPr/>
                    <a:lstStyle/>
                    <a:p>
                      <a:pPr algn="ctr"/>
                      <a:r>
                        <a:rPr lang="en-AU" sz="1500"/>
                        <a:t>Base Requirement</a:t>
                      </a:r>
                    </a:p>
                  </a:txBody>
                  <a:tcPr>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rgbClr val="00703C"/>
                    </a:solidFill>
                  </a:tcPr>
                </a:tc>
                <a:tc>
                  <a:txBody>
                    <a:bodyPr/>
                    <a:lstStyle/>
                    <a:p>
                      <a:pPr algn="ctr"/>
                      <a:r>
                        <a:rPr lang="en-AU" sz="1500"/>
                        <a:t>Voluntary Suspension Adjustment</a:t>
                      </a:r>
                    </a:p>
                  </a:txBody>
                  <a:tcPr>
                    <a:lnL w="12700" cap="flat" cmpd="sng" algn="ctr">
                      <a:solidFill>
                        <a:schemeClr val="tx1">
                          <a:lumMod val="50000"/>
                          <a:lumOff val="50000"/>
                        </a:schemeClr>
                      </a:solidFill>
                      <a:prstDash val="solid"/>
                      <a:round/>
                      <a:headEnd type="none" w="med" len="med"/>
                      <a:tailEnd type="none" w="med" len="med"/>
                    </a:lnL>
                    <a:lnB w="12700" cap="flat" cmpd="sng" algn="ctr">
                      <a:solidFill>
                        <a:schemeClr val="tx1">
                          <a:lumMod val="50000"/>
                          <a:lumOff val="50000"/>
                        </a:schemeClr>
                      </a:solidFill>
                      <a:prstDash val="solid"/>
                      <a:round/>
                      <a:headEnd type="none" w="med" len="med"/>
                      <a:tailEnd type="none" w="med" len="med"/>
                    </a:lnB>
                    <a:solidFill>
                      <a:srgbClr val="00703C"/>
                    </a:solidFill>
                  </a:tcPr>
                </a:tc>
                <a:extLst>
                  <a:ext uri="{0D108BD9-81ED-4DB2-BD59-A6C34878D82A}">
                    <a16:rowId xmlns:a16="http://schemas.microsoft.com/office/drawing/2014/main" val="3529214411"/>
                  </a:ext>
                </a:extLst>
              </a:tr>
              <a:tr h="370840">
                <a:tc>
                  <a:txBody>
                    <a:bodyPr/>
                    <a:lstStyle/>
                    <a:p>
                      <a:pPr algn="ctr"/>
                      <a:r>
                        <a:rPr lang="en-AU" sz="1500"/>
                        <a:t>CPD </a:t>
                      </a:r>
                    </a:p>
                    <a:p>
                      <a:pPr algn="ctr"/>
                      <a:r>
                        <a:rPr lang="en-AU" sz="1500"/>
                        <a:t>12 points with 6 points in technical training</a:t>
                      </a:r>
                    </a:p>
                  </a:txBody>
                  <a:tcP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AU" sz="1500"/>
                        <a:t>CPD </a:t>
                      </a:r>
                    </a:p>
                    <a:p>
                      <a:pPr algn="ctr"/>
                      <a:r>
                        <a:rPr lang="en-AU" sz="1500"/>
                        <a:t>6 points in technical training</a:t>
                      </a:r>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33067395"/>
                  </a:ext>
                </a:extLst>
              </a:tr>
              <a:tr h="370840">
                <a:tc>
                  <a:txBody>
                    <a:bodyPr/>
                    <a:lstStyle/>
                    <a:p>
                      <a:pPr algn="ctr"/>
                      <a:r>
                        <a:rPr lang="en-AU" sz="1500"/>
                        <a:t>Insurances</a:t>
                      </a:r>
                    </a:p>
                    <a:p>
                      <a:pPr algn="ctr"/>
                      <a:r>
                        <a:rPr lang="en-AU" sz="1500"/>
                        <a:t>Valid for the entire period of accreditation</a:t>
                      </a:r>
                    </a:p>
                  </a:txBody>
                  <a:tcP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AU" sz="1500"/>
                        <a:t>Insurances</a:t>
                      </a:r>
                    </a:p>
                    <a:p>
                      <a:pPr algn="ctr"/>
                      <a:r>
                        <a:rPr lang="en-AU" sz="1500"/>
                        <a:t>Valid for active periods of accreditation</a:t>
                      </a:r>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5697558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a:solidFill>
                            <a:srgbClr val="000000"/>
                          </a:solidFill>
                          <a:latin typeface="+mn-lt"/>
                          <a:ea typeface="Calibri"/>
                          <a:cs typeface="Calibri"/>
                        </a:rPr>
                        <a:t>Completion of all identified performance improvement actions (or appropriate progress towards completion)</a:t>
                      </a:r>
                    </a:p>
                  </a:txBody>
                  <a:tcP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AU" sz="1500"/>
                        <a:t>Adjustment of agreed timeframes by negotiation.  </a:t>
                      </a:r>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14935927"/>
                  </a:ext>
                </a:extLst>
              </a:tr>
            </a:tbl>
          </a:graphicData>
        </a:graphic>
      </p:graphicFrame>
      <p:sp>
        <p:nvSpPr>
          <p:cNvPr id="4" name="TextBox 3">
            <a:extLst>
              <a:ext uri="{FF2B5EF4-FFF2-40B4-BE49-F238E27FC236}">
                <a16:creationId xmlns:a16="http://schemas.microsoft.com/office/drawing/2014/main" id="{737563BC-26E3-2295-900A-AFDB76BAD7DF}"/>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33</a:t>
            </a:fld>
            <a:endParaRPr lang="en-AU" sz="900"/>
          </a:p>
        </p:txBody>
      </p:sp>
    </p:spTree>
    <p:extLst>
      <p:ext uri="{BB962C8B-B14F-4D97-AF65-F5344CB8AC3E}">
        <p14:creationId xmlns:p14="http://schemas.microsoft.com/office/powerpoint/2010/main" val="3957331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5167-C9A3-B405-72A9-FB3B9161CFD0}"/>
              </a:ext>
            </a:extLst>
          </p:cNvPr>
          <p:cNvSpPr>
            <a:spLocks noGrp="1"/>
          </p:cNvSpPr>
          <p:nvPr>
            <p:ph type="title"/>
          </p:nvPr>
        </p:nvSpPr>
        <p:spPr>
          <a:xfrm>
            <a:off x="838200" y="495216"/>
            <a:ext cx="7886700" cy="663574"/>
          </a:xfrm>
        </p:spPr>
        <p:txBody>
          <a:bodyPr>
            <a:noAutofit/>
          </a:bodyPr>
          <a:lstStyle/>
          <a:p>
            <a:r>
              <a:rPr lang="en-AU"/>
              <a:t>Making learning more flexible </a:t>
            </a:r>
          </a:p>
        </p:txBody>
      </p:sp>
      <p:sp>
        <p:nvSpPr>
          <p:cNvPr id="5" name="Content Placeholder 2">
            <a:extLst>
              <a:ext uri="{FF2B5EF4-FFF2-40B4-BE49-F238E27FC236}">
                <a16:creationId xmlns:a16="http://schemas.microsoft.com/office/drawing/2014/main" id="{14AFC6AD-86ED-F167-37C9-F7D816349A2F}"/>
              </a:ext>
            </a:extLst>
          </p:cNvPr>
          <p:cNvSpPr txBox="1">
            <a:spLocks/>
          </p:cNvSpPr>
          <p:nvPr/>
        </p:nvSpPr>
        <p:spPr>
          <a:xfrm>
            <a:off x="914400" y="1158791"/>
            <a:ext cx="10401300" cy="4956259"/>
          </a:xfrm>
          <a:prstGeom prst="rect">
            <a:avLst/>
          </a:prstGeom>
        </p:spPr>
        <p:txBody>
          <a:bodyPr vert="horz" lIns="36000" tIns="36000" rIns="36000" bIns="36000" rtlCol="0" anchor="t">
            <a:noAutofit/>
          </a:bodyPr>
          <a:lstStyle>
            <a:lvl1pPr marL="0" indent="0" algn="l" defTabSz="914400" rtl="0" eaLnBrk="1" latinLnBrk="0" hangingPunct="1">
              <a:lnSpc>
                <a:spcPct val="90000"/>
              </a:lnSpc>
              <a:spcBef>
                <a:spcPts val="1000"/>
              </a:spcBef>
              <a:spcAft>
                <a:spcPts val="450"/>
              </a:spcAft>
              <a:buFontTx/>
              <a:buNone/>
              <a:defRPr sz="1500" kern="1200">
                <a:solidFill>
                  <a:schemeClr val="tx1"/>
                </a:solidFill>
                <a:latin typeface="+mn-lt"/>
                <a:ea typeface="+mn-ea"/>
                <a:cs typeface="+mn-cs"/>
              </a:defRPr>
            </a:lvl1pPr>
            <a:lvl2pPr marL="161996" indent="-161996" algn="l" defTabSz="914400" rtl="0" eaLnBrk="1" latinLnBrk="0" hangingPunct="1">
              <a:lnSpc>
                <a:spcPct val="90000"/>
              </a:lnSpc>
              <a:spcBef>
                <a:spcPts val="450"/>
              </a:spcBef>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pPr>
            <a:r>
              <a:rPr lang="en-GB" sz="1600"/>
              <a:t>While a flexible approach can support attraction and retention of assessors, it is also anticipated CPD opportunities for existing homes assessors may be somewhat limited until there is growth in demand.  </a:t>
            </a:r>
          </a:p>
          <a:p>
            <a:pPr>
              <a:lnSpc>
                <a:spcPct val="100000"/>
              </a:lnSpc>
              <a:spcBef>
                <a:spcPts val="0"/>
              </a:spcBef>
              <a:spcAft>
                <a:spcPts val="400"/>
              </a:spcAft>
            </a:pPr>
            <a:r>
              <a:rPr lang="en-GB" sz="1600"/>
              <a:t>It is proposed that Existing Homes assessors achieve </a:t>
            </a:r>
          </a:p>
          <a:p>
            <a:pPr marL="733425" indent="-285750">
              <a:lnSpc>
                <a:spcPct val="100000"/>
              </a:lnSpc>
              <a:spcBef>
                <a:spcPts val="0"/>
              </a:spcBef>
              <a:spcAft>
                <a:spcPts val="400"/>
              </a:spcAft>
              <a:buFont typeface="Arial" panose="020B0604020202020204" pitchFamily="34" charset="0"/>
              <a:buChar char="•"/>
            </a:pPr>
            <a:r>
              <a:rPr lang="en-GB" sz="1600" b="1"/>
              <a:t>a total of 36 CPD points over a rolling 3 year period</a:t>
            </a:r>
            <a:r>
              <a:rPr lang="en-GB" sz="1600"/>
              <a:t>, with at least half (18 CPD points) achieved in technical training; and</a:t>
            </a:r>
          </a:p>
          <a:p>
            <a:pPr marL="733425" indent="-285750">
              <a:lnSpc>
                <a:spcPct val="100000"/>
              </a:lnSpc>
              <a:spcBef>
                <a:spcPts val="0"/>
              </a:spcBef>
              <a:spcAft>
                <a:spcPts val="400"/>
              </a:spcAft>
              <a:buFont typeface="Arial" panose="020B0604020202020204" pitchFamily="34" charset="0"/>
              <a:buChar char="•"/>
            </a:pPr>
            <a:r>
              <a:rPr lang="en-GB" sz="1600" b="1"/>
              <a:t>a minimum of 9 CPD points in each 12 month period</a:t>
            </a:r>
            <a:r>
              <a:rPr lang="en-GB" sz="1600"/>
              <a:t>, with at least 6 CPD points achieved in technical training.</a:t>
            </a:r>
          </a:p>
          <a:p>
            <a:pPr>
              <a:lnSpc>
                <a:spcPct val="100000"/>
              </a:lnSpc>
              <a:spcBef>
                <a:spcPts val="0"/>
              </a:spcBef>
              <a:spcAft>
                <a:spcPts val="400"/>
              </a:spcAft>
            </a:pPr>
            <a:r>
              <a:rPr lang="en-AU" sz="1600"/>
              <a:t>An example of an assessor maintaining 36 points over a three year rolling period looks like:</a:t>
            </a:r>
          </a:p>
          <a:p>
            <a:pPr>
              <a:lnSpc>
                <a:spcPct val="100000"/>
              </a:lnSpc>
              <a:spcBef>
                <a:spcPts val="600"/>
              </a:spcBef>
              <a:spcAft>
                <a:spcPts val="0"/>
              </a:spcAft>
            </a:pPr>
            <a:endParaRPr lang="en-AU" sz="1700"/>
          </a:p>
          <a:p>
            <a:pPr>
              <a:lnSpc>
                <a:spcPct val="100000"/>
              </a:lnSpc>
              <a:spcBef>
                <a:spcPts val="600"/>
              </a:spcBef>
              <a:spcAft>
                <a:spcPts val="0"/>
              </a:spcAft>
            </a:pPr>
            <a:endParaRPr lang="en-AU" sz="1700"/>
          </a:p>
          <a:p>
            <a:pPr>
              <a:lnSpc>
                <a:spcPct val="100000"/>
              </a:lnSpc>
              <a:spcBef>
                <a:spcPts val="600"/>
              </a:spcBef>
              <a:spcAft>
                <a:spcPts val="0"/>
              </a:spcAft>
            </a:pPr>
            <a:endParaRPr lang="en-AU" sz="1700"/>
          </a:p>
          <a:p>
            <a:pPr>
              <a:lnSpc>
                <a:spcPct val="100000"/>
              </a:lnSpc>
              <a:spcBef>
                <a:spcPts val="600"/>
              </a:spcBef>
              <a:spcAft>
                <a:spcPts val="0"/>
              </a:spcAft>
            </a:pPr>
            <a:endParaRPr lang="en-AU" sz="1700"/>
          </a:p>
          <a:p>
            <a:pPr>
              <a:lnSpc>
                <a:spcPct val="100000"/>
              </a:lnSpc>
              <a:spcBef>
                <a:spcPts val="600"/>
              </a:spcBef>
              <a:spcAft>
                <a:spcPts val="0"/>
              </a:spcAft>
            </a:pPr>
            <a:endParaRPr lang="en-AU" sz="1700"/>
          </a:p>
          <a:p>
            <a:pPr>
              <a:lnSpc>
                <a:spcPct val="100000"/>
              </a:lnSpc>
              <a:spcBef>
                <a:spcPts val="600"/>
              </a:spcBef>
              <a:spcAft>
                <a:spcPts val="0"/>
              </a:spcAft>
            </a:pPr>
            <a:endParaRPr lang="en-AU" sz="1700"/>
          </a:p>
          <a:p>
            <a:pPr>
              <a:lnSpc>
                <a:spcPct val="100000"/>
              </a:lnSpc>
              <a:spcBef>
                <a:spcPts val="600"/>
              </a:spcBef>
              <a:spcAft>
                <a:spcPts val="0"/>
              </a:spcAft>
            </a:pPr>
            <a:endParaRPr lang="en-AU" sz="1700"/>
          </a:p>
          <a:p>
            <a:pPr marL="447675">
              <a:lnSpc>
                <a:spcPct val="100000"/>
              </a:lnSpc>
              <a:spcBef>
                <a:spcPts val="600"/>
              </a:spcBef>
              <a:spcAft>
                <a:spcPts val="0"/>
              </a:spcAft>
            </a:pPr>
            <a:endParaRPr lang="en-GB" sz="1700"/>
          </a:p>
        </p:txBody>
      </p:sp>
      <p:graphicFrame>
        <p:nvGraphicFramePr>
          <p:cNvPr id="14" name="Table 13">
            <a:extLst>
              <a:ext uri="{FF2B5EF4-FFF2-40B4-BE49-F238E27FC236}">
                <a16:creationId xmlns:a16="http://schemas.microsoft.com/office/drawing/2014/main" id="{F1312287-004A-4CB4-F489-2F5A3A418C88}"/>
              </a:ext>
            </a:extLst>
          </p:cNvPr>
          <p:cNvGraphicFramePr>
            <a:graphicFrameLocks noGrp="1"/>
          </p:cNvGraphicFramePr>
          <p:nvPr>
            <p:extLst>
              <p:ext uri="{D42A27DB-BD31-4B8C-83A1-F6EECF244321}">
                <p14:modId xmlns:p14="http://schemas.microsoft.com/office/powerpoint/2010/main" val="611313308"/>
              </p:ext>
            </p:extLst>
          </p:nvPr>
        </p:nvGraphicFramePr>
        <p:xfrm>
          <a:off x="1129505" y="3347550"/>
          <a:ext cx="6378576" cy="1700700"/>
        </p:xfrm>
        <a:graphic>
          <a:graphicData uri="http://schemas.openxmlformats.org/drawingml/2006/table">
            <a:tbl>
              <a:tblPr firstRow="1" firstCol="1" bandRow="1">
                <a:tableStyleId>{D27102A9-8310-4765-A935-A1911B00CA55}</a:tableStyleId>
              </a:tblPr>
              <a:tblGrid>
                <a:gridCol w="1254944">
                  <a:extLst>
                    <a:ext uri="{9D8B030D-6E8A-4147-A177-3AD203B41FA5}">
                      <a16:colId xmlns:a16="http://schemas.microsoft.com/office/drawing/2014/main" val="3549833328"/>
                    </a:ext>
                  </a:extLst>
                </a:gridCol>
                <a:gridCol w="853362">
                  <a:extLst>
                    <a:ext uri="{9D8B030D-6E8A-4147-A177-3AD203B41FA5}">
                      <a16:colId xmlns:a16="http://schemas.microsoft.com/office/drawing/2014/main" val="3383927422"/>
                    </a:ext>
                  </a:extLst>
                </a:gridCol>
                <a:gridCol w="854227">
                  <a:extLst>
                    <a:ext uri="{9D8B030D-6E8A-4147-A177-3AD203B41FA5}">
                      <a16:colId xmlns:a16="http://schemas.microsoft.com/office/drawing/2014/main" val="3137758542"/>
                    </a:ext>
                  </a:extLst>
                </a:gridCol>
                <a:gridCol w="854227">
                  <a:extLst>
                    <a:ext uri="{9D8B030D-6E8A-4147-A177-3AD203B41FA5}">
                      <a16:colId xmlns:a16="http://schemas.microsoft.com/office/drawing/2014/main" val="3093606182"/>
                    </a:ext>
                  </a:extLst>
                </a:gridCol>
                <a:gridCol w="853362">
                  <a:extLst>
                    <a:ext uri="{9D8B030D-6E8A-4147-A177-3AD203B41FA5}">
                      <a16:colId xmlns:a16="http://schemas.microsoft.com/office/drawing/2014/main" val="448141822"/>
                    </a:ext>
                  </a:extLst>
                </a:gridCol>
                <a:gridCol w="854227">
                  <a:extLst>
                    <a:ext uri="{9D8B030D-6E8A-4147-A177-3AD203B41FA5}">
                      <a16:colId xmlns:a16="http://schemas.microsoft.com/office/drawing/2014/main" val="2739960"/>
                    </a:ext>
                  </a:extLst>
                </a:gridCol>
                <a:gridCol w="854227">
                  <a:extLst>
                    <a:ext uri="{9D8B030D-6E8A-4147-A177-3AD203B41FA5}">
                      <a16:colId xmlns:a16="http://schemas.microsoft.com/office/drawing/2014/main" val="3074332621"/>
                    </a:ext>
                  </a:extLst>
                </a:gridCol>
              </a:tblGrid>
              <a:tr h="337999">
                <a:tc>
                  <a:txBody>
                    <a:bodyPr/>
                    <a:lstStyle/>
                    <a:p>
                      <a:pPr>
                        <a:spcAft>
                          <a:spcPts val="400"/>
                        </a:spcAft>
                        <a:tabLst>
                          <a:tab pos="2865755" algn="ctr"/>
                          <a:tab pos="5731510" algn="r"/>
                        </a:tabLst>
                      </a:pPr>
                      <a:r>
                        <a:rPr lang="en-AU" sz="1100">
                          <a:solidFill>
                            <a:schemeClr val="bg1"/>
                          </a:solidFill>
                          <a:effectLst/>
                        </a:rPr>
                        <a:t> </a:t>
                      </a:r>
                      <a:endParaRPr lang="en-AU"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3175" cap="flat" cmpd="sng" algn="ctr">
                      <a:solidFill>
                        <a:srgbClr val="00703C"/>
                      </a:solidFill>
                      <a:prstDash val="solid"/>
                      <a:round/>
                      <a:headEnd type="none" w="med" len="med"/>
                      <a:tailEnd type="none" w="med" len="med"/>
                    </a:lnB>
                    <a:solidFill>
                      <a:schemeClr val="bg1">
                        <a:lumMod val="85000"/>
                      </a:schemeClr>
                    </a:solidFill>
                  </a:tcPr>
                </a:tc>
                <a:tc>
                  <a:txBody>
                    <a:bodyPr/>
                    <a:lstStyle/>
                    <a:p>
                      <a:pPr algn="ctr">
                        <a:spcAft>
                          <a:spcPts val="400"/>
                        </a:spcAft>
                        <a:tabLst>
                          <a:tab pos="2865755" algn="ctr"/>
                          <a:tab pos="5731510" algn="r"/>
                        </a:tabLst>
                      </a:pPr>
                      <a:r>
                        <a:rPr lang="en-AU" sz="1200">
                          <a:solidFill>
                            <a:schemeClr val="tx1"/>
                          </a:solidFill>
                          <a:effectLst/>
                        </a:rPr>
                        <a:t>2025</a:t>
                      </a:r>
                      <a:endParaRPr lang="en-AU"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3175" cap="flat" cmpd="sng" algn="ctr">
                      <a:solidFill>
                        <a:srgbClr val="00703C"/>
                      </a:solidFill>
                      <a:prstDash val="solid"/>
                      <a:round/>
                      <a:headEnd type="none" w="med" len="med"/>
                      <a:tailEnd type="none" w="med" len="med"/>
                    </a:lnB>
                    <a:solidFill>
                      <a:schemeClr val="bg1">
                        <a:lumMod val="85000"/>
                      </a:schemeClr>
                    </a:solidFill>
                  </a:tcPr>
                </a:tc>
                <a:tc>
                  <a:txBody>
                    <a:bodyPr/>
                    <a:lstStyle/>
                    <a:p>
                      <a:pPr algn="ctr">
                        <a:spcAft>
                          <a:spcPts val="400"/>
                        </a:spcAft>
                        <a:tabLst>
                          <a:tab pos="2865755" algn="ctr"/>
                          <a:tab pos="5731510" algn="r"/>
                        </a:tabLst>
                      </a:pPr>
                      <a:r>
                        <a:rPr lang="en-AU" sz="1200">
                          <a:solidFill>
                            <a:schemeClr val="tx1"/>
                          </a:solidFill>
                          <a:effectLst/>
                        </a:rPr>
                        <a:t>2026</a:t>
                      </a:r>
                      <a:endParaRPr lang="en-AU"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3175" cap="flat" cmpd="sng" algn="ctr">
                      <a:solidFill>
                        <a:srgbClr val="00703C"/>
                      </a:solidFill>
                      <a:prstDash val="solid"/>
                      <a:round/>
                      <a:headEnd type="none" w="med" len="med"/>
                      <a:tailEnd type="none" w="med" len="med"/>
                    </a:lnB>
                    <a:solidFill>
                      <a:schemeClr val="bg1">
                        <a:lumMod val="85000"/>
                      </a:schemeClr>
                    </a:solidFill>
                  </a:tcPr>
                </a:tc>
                <a:tc>
                  <a:txBody>
                    <a:bodyPr/>
                    <a:lstStyle/>
                    <a:p>
                      <a:pPr algn="ctr">
                        <a:spcAft>
                          <a:spcPts val="400"/>
                        </a:spcAft>
                        <a:tabLst>
                          <a:tab pos="2865755" algn="ctr"/>
                          <a:tab pos="5731510" algn="r"/>
                        </a:tabLst>
                      </a:pPr>
                      <a:r>
                        <a:rPr lang="en-AU" sz="1200">
                          <a:solidFill>
                            <a:schemeClr val="tx1"/>
                          </a:solidFill>
                          <a:effectLst/>
                        </a:rPr>
                        <a:t>2027</a:t>
                      </a:r>
                      <a:endParaRPr lang="en-AU"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3175" cap="flat" cmpd="sng" algn="ctr">
                      <a:solidFill>
                        <a:srgbClr val="00703C"/>
                      </a:solidFill>
                      <a:prstDash val="solid"/>
                      <a:round/>
                      <a:headEnd type="none" w="med" len="med"/>
                      <a:tailEnd type="none" w="med" len="med"/>
                    </a:lnB>
                    <a:solidFill>
                      <a:schemeClr val="bg1">
                        <a:lumMod val="85000"/>
                      </a:schemeClr>
                    </a:solidFill>
                  </a:tcPr>
                </a:tc>
                <a:tc>
                  <a:txBody>
                    <a:bodyPr/>
                    <a:lstStyle/>
                    <a:p>
                      <a:pPr algn="ctr">
                        <a:spcAft>
                          <a:spcPts val="400"/>
                        </a:spcAft>
                        <a:tabLst>
                          <a:tab pos="2865755" algn="ctr"/>
                          <a:tab pos="5731510" algn="r"/>
                        </a:tabLst>
                      </a:pPr>
                      <a:r>
                        <a:rPr lang="en-AU" sz="1200">
                          <a:solidFill>
                            <a:schemeClr val="tx1"/>
                          </a:solidFill>
                          <a:effectLst/>
                        </a:rPr>
                        <a:t>2028</a:t>
                      </a:r>
                      <a:endParaRPr lang="en-AU"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3175" cap="flat" cmpd="sng" algn="ctr">
                      <a:solidFill>
                        <a:srgbClr val="00703C"/>
                      </a:solidFill>
                      <a:prstDash val="solid"/>
                      <a:round/>
                      <a:headEnd type="none" w="med" len="med"/>
                      <a:tailEnd type="none" w="med" len="med"/>
                    </a:lnB>
                    <a:solidFill>
                      <a:schemeClr val="bg1">
                        <a:lumMod val="85000"/>
                      </a:schemeClr>
                    </a:solidFill>
                  </a:tcPr>
                </a:tc>
                <a:tc>
                  <a:txBody>
                    <a:bodyPr/>
                    <a:lstStyle/>
                    <a:p>
                      <a:pPr algn="ctr">
                        <a:spcAft>
                          <a:spcPts val="400"/>
                        </a:spcAft>
                        <a:tabLst>
                          <a:tab pos="2865755" algn="ctr"/>
                          <a:tab pos="5731510" algn="r"/>
                        </a:tabLst>
                      </a:pPr>
                      <a:r>
                        <a:rPr lang="en-AU" sz="1200">
                          <a:solidFill>
                            <a:schemeClr val="tx1"/>
                          </a:solidFill>
                          <a:effectLst/>
                        </a:rPr>
                        <a:t>2029</a:t>
                      </a:r>
                      <a:endParaRPr lang="en-AU"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3175" cap="flat" cmpd="sng" algn="ctr">
                      <a:solidFill>
                        <a:srgbClr val="00703C"/>
                      </a:solidFill>
                      <a:prstDash val="solid"/>
                      <a:round/>
                      <a:headEnd type="none" w="med" len="med"/>
                      <a:tailEnd type="none" w="med" len="med"/>
                    </a:lnB>
                    <a:solidFill>
                      <a:schemeClr val="bg1">
                        <a:lumMod val="85000"/>
                      </a:schemeClr>
                    </a:solidFill>
                  </a:tcPr>
                </a:tc>
                <a:tc>
                  <a:txBody>
                    <a:bodyPr/>
                    <a:lstStyle/>
                    <a:p>
                      <a:pPr algn="ctr">
                        <a:spcAft>
                          <a:spcPts val="400"/>
                        </a:spcAft>
                        <a:tabLst>
                          <a:tab pos="2865755" algn="ctr"/>
                          <a:tab pos="5731510" algn="r"/>
                        </a:tabLst>
                      </a:pPr>
                      <a:r>
                        <a:rPr lang="en-AU" sz="1200">
                          <a:solidFill>
                            <a:schemeClr val="tx1"/>
                          </a:solidFill>
                          <a:effectLst/>
                        </a:rPr>
                        <a:t>2030</a:t>
                      </a:r>
                      <a:endParaRPr lang="en-AU"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3175" cap="flat" cmpd="sng" algn="ctr">
                      <a:solidFill>
                        <a:srgbClr val="00703C"/>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83784943"/>
                  </a:ext>
                </a:extLst>
              </a:tr>
              <a:tr h="337999">
                <a:tc>
                  <a:txBody>
                    <a:bodyPr/>
                    <a:lstStyle/>
                    <a:p>
                      <a:pPr>
                        <a:spcAft>
                          <a:spcPts val="400"/>
                        </a:spcAft>
                        <a:tabLst>
                          <a:tab pos="2865755" algn="ctr"/>
                          <a:tab pos="5731510" algn="r"/>
                        </a:tabLst>
                      </a:pPr>
                      <a:r>
                        <a:rPr lang="en-AU" sz="1200">
                          <a:effectLst/>
                        </a:rPr>
                        <a:t>Accreditation</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tcPr>
                </a:tc>
                <a:tc>
                  <a:txBody>
                    <a:bodyPr/>
                    <a:lstStyle/>
                    <a:p>
                      <a:pPr algn="ctr">
                        <a:spcAft>
                          <a:spcPts val="400"/>
                        </a:spcAft>
                        <a:tabLst>
                          <a:tab pos="2865755" algn="ctr"/>
                          <a:tab pos="5731510" algn="r"/>
                        </a:tabLst>
                      </a:pPr>
                      <a:r>
                        <a:rPr lang="en-AU" sz="1200">
                          <a:solidFill>
                            <a:schemeClr val="bg1"/>
                          </a:solidFill>
                          <a:effectLst/>
                        </a:rPr>
                        <a:t>12 points</a:t>
                      </a:r>
                      <a:endParaRPr lang="en-AU" sz="12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solidFill>
                      <a:srgbClr val="00703C">
                        <a:alpha val="69804"/>
                      </a:srgbClr>
                    </a:solidFill>
                  </a:tcPr>
                </a:tc>
                <a:tc>
                  <a:txBody>
                    <a:bodyPr/>
                    <a:lstStyle/>
                    <a:p>
                      <a:pPr algn="ctr">
                        <a:spcAft>
                          <a:spcPts val="400"/>
                        </a:spcAft>
                        <a:tabLst>
                          <a:tab pos="2865755" algn="ctr"/>
                          <a:tab pos="5731510" algn="r"/>
                        </a:tabLst>
                      </a:pPr>
                      <a:r>
                        <a:rPr lang="en-AU" sz="1200">
                          <a:solidFill>
                            <a:schemeClr val="bg1"/>
                          </a:solidFill>
                          <a:effectLst/>
                        </a:rPr>
                        <a:t>9 points</a:t>
                      </a:r>
                      <a:endParaRPr lang="en-AU" sz="12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solidFill>
                      <a:srgbClr val="00703C">
                        <a:alpha val="69804"/>
                      </a:srgbClr>
                    </a:solidFill>
                  </a:tcPr>
                </a:tc>
                <a:tc>
                  <a:txBody>
                    <a:bodyPr/>
                    <a:lstStyle/>
                    <a:p>
                      <a:pPr algn="ctr">
                        <a:spcAft>
                          <a:spcPts val="400"/>
                        </a:spcAft>
                        <a:tabLst>
                          <a:tab pos="2865755" algn="ctr"/>
                          <a:tab pos="5731510" algn="r"/>
                        </a:tabLst>
                      </a:pPr>
                      <a:r>
                        <a:rPr lang="en-AU" sz="1200">
                          <a:solidFill>
                            <a:schemeClr val="bg1"/>
                          </a:solidFill>
                          <a:effectLst/>
                        </a:rPr>
                        <a:t>15 points</a:t>
                      </a:r>
                      <a:endParaRPr lang="en-AU" sz="12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solidFill>
                      <a:srgbClr val="00703C">
                        <a:alpha val="69804"/>
                      </a:srgbClr>
                    </a:solidFill>
                  </a:tcPr>
                </a:tc>
                <a:tc>
                  <a:txBody>
                    <a:bodyPr/>
                    <a:lstStyle/>
                    <a:p>
                      <a:pPr algn="ctr">
                        <a:spcAft>
                          <a:spcPts val="400"/>
                        </a:spcAft>
                        <a:tabLst>
                          <a:tab pos="2865755" algn="ctr"/>
                          <a:tab pos="5731510" algn="r"/>
                        </a:tabLst>
                      </a:pPr>
                      <a:r>
                        <a:rPr lang="en-AU" sz="1200">
                          <a:effectLst/>
                        </a:rPr>
                        <a:t> </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tcPr>
                </a:tc>
                <a:tc>
                  <a:txBody>
                    <a:bodyPr/>
                    <a:lstStyle/>
                    <a:p>
                      <a:pPr algn="ctr">
                        <a:spcAft>
                          <a:spcPts val="400"/>
                        </a:spcAft>
                        <a:tabLst>
                          <a:tab pos="2865755" algn="ctr"/>
                          <a:tab pos="5731510" algn="r"/>
                        </a:tabLst>
                      </a:pPr>
                      <a:r>
                        <a:rPr lang="en-AU" sz="1200">
                          <a:effectLst/>
                        </a:rPr>
                        <a:t> </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tcPr>
                </a:tc>
                <a:tc>
                  <a:txBody>
                    <a:bodyPr/>
                    <a:lstStyle/>
                    <a:p>
                      <a:pPr algn="ctr">
                        <a:spcAft>
                          <a:spcPts val="400"/>
                        </a:spcAft>
                        <a:tabLst>
                          <a:tab pos="2865755" algn="ctr"/>
                          <a:tab pos="5731510" algn="r"/>
                        </a:tabLst>
                      </a:pPr>
                      <a:r>
                        <a:rPr lang="en-AU" sz="1200">
                          <a:effectLst/>
                        </a:rPr>
                        <a:t> </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tcPr>
                </a:tc>
                <a:extLst>
                  <a:ext uri="{0D108BD9-81ED-4DB2-BD59-A6C34878D82A}">
                    <a16:rowId xmlns:a16="http://schemas.microsoft.com/office/drawing/2014/main" val="685874713"/>
                  </a:ext>
                </a:extLst>
              </a:tr>
              <a:tr h="348704">
                <a:tc>
                  <a:txBody>
                    <a:bodyPr/>
                    <a:lstStyle/>
                    <a:p>
                      <a:pPr>
                        <a:spcAft>
                          <a:spcPts val="400"/>
                        </a:spcAft>
                        <a:tabLst>
                          <a:tab pos="2865755" algn="ctr"/>
                          <a:tab pos="5731510" algn="r"/>
                        </a:tabLst>
                      </a:pPr>
                      <a:r>
                        <a:rPr lang="en-AU" sz="1200">
                          <a:effectLst/>
                        </a:rPr>
                        <a:t>Rolling period 1</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tcPr>
                </a:tc>
                <a:tc>
                  <a:txBody>
                    <a:bodyPr/>
                    <a:lstStyle/>
                    <a:p>
                      <a:pPr algn="ctr">
                        <a:spcAft>
                          <a:spcPts val="400"/>
                        </a:spcAft>
                        <a:tabLst>
                          <a:tab pos="2865755" algn="ctr"/>
                          <a:tab pos="5731510" algn="r"/>
                        </a:tabLst>
                      </a:pPr>
                      <a:r>
                        <a:rPr lang="en-AU" sz="1200">
                          <a:solidFill>
                            <a:schemeClr val="bg1"/>
                          </a:solidFill>
                          <a:effectLst/>
                        </a:rPr>
                        <a:t> </a:t>
                      </a:r>
                      <a:endParaRPr lang="en-AU" sz="12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noFill/>
                  </a:tcPr>
                </a:tc>
                <a:tc>
                  <a:txBody>
                    <a:bodyPr/>
                    <a:lstStyle/>
                    <a:p>
                      <a:pPr algn="ctr">
                        <a:spcAft>
                          <a:spcPts val="400"/>
                        </a:spcAft>
                        <a:tabLst>
                          <a:tab pos="2865755" algn="ctr"/>
                          <a:tab pos="5731510" algn="r"/>
                        </a:tabLst>
                      </a:pPr>
                      <a:r>
                        <a:rPr lang="en-AU" sz="1200">
                          <a:solidFill>
                            <a:schemeClr val="bg1"/>
                          </a:solidFill>
                          <a:effectLst/>
                        </a:rPr>
                        <a:t>9 points</a:t>
                      </a:r>
                      <a:endParaRPr lang="en-AU" sz="12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solidFill>
                      <a:srgbClr val="00703C">
                        <a:alpha val="69804"/>
                      </a:srgbClr>
                    </a:solidFill>
                  </a:tcPr>
                </a:tc>
                <a:tc>
                  <a:txBody>
                    <a:bodyPr/>
                    <a:lstStyle/>
                    <a:p>
                      <a:pPr algn="ctr">
                        <a:spcAft>
                          <a:spcPts val="400"/>
                        </a:spcAft>
                        <a:tabLst>
                          <a:tab pos="2865755" algn="ctr"/>
                          <a:tab pos="5731510" algn="r"/>
                        </a:tabLst>
                      </a:pPr>
                      <a:r>
                        <a:rPr lang="en-AU" sz="1200">
                          <a:solidFill>
                            <a:schemeClr val="bg1"/>
                          </a:solidFill>
                          <a:effectLst/>
                        </a:rPr>
                        <a:t>15 points</a:t>
                      </a:r>
                      <a:endParaRPr lang="en-AU" sz="12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solidFill>
                      <a:srgbClr val="00703C">
                        <a:alpha val="69804"/>
                      </a:srgbClr>
                    </a:solidFill>
                  </a:tcPr>
                </a:tc>
                <a:tc>
                  <a:txBody>
                    <a:bodyPr/>
                    <a:lstStyle/>
                    <a:p>
                      <a:pPr algn="ctr">
                        <a:spcAft>
                          <a:spcPts val="400"/>
                        </a:spcAft>
                        <a:tabLst>
                          <a:tab pos="2865755" algn="ctr"/>
                          <a:tab pos="5731510" algn="r"/>
                        </a:tabLst>
                      </a:pPr>
                      <a:r>
                        <a:rPr lang="en-AU" sz="1200">
                          <a:effectLst/>
                        </a:rPr>
                        <a:t>12 points</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solidFill>
                      <a:srgbClr val="00703C">
                        <a:alpha val="40000"/>
                      </a:srgbClr>
                    </a:solidFill>
                  </a:tcPr>
                </a:tc>
                <a:tc>
                  <a:txBody>
                    <a:bodyPr/>
                    <a:lstStyle/>
                    <a:p>
                      <a:pPr algn="ctr">
                        <a:spcAft>
                          <a:spcPts val="400"/>
                        </a:spcAft>
                        <a:tabLst>
                          <a:tab pos="2865755" algn="ctr"/>
                          <a:tab pos="5731510" algn="r"/>
                        </a:tabLst>
                      </a:pPr>
                      <a:r>
                        <a:rPr lang="en-AU" sz="1200">
                          <a:effectLst/>
                        </a:rPr>
                        <a:t> </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tcPr>
                </a:tc>
                <a:tc>
                  <a:txBody>
                    <a:bodyPr/>
                    <a:lstStyle/>
                    <a:p>
                      <a:pPr algn="ctr">
                        <a:spcAft>
                          <a:spcPts val="400"/>
                        </a:spcAft>
                        <a:tabLst>
                          <a:tab pos="2865755" algn="ctr"/>
                          <a:tab pos="5731510" algn="r"/>
                        </a:tabLst>
                      </a:pPr>
                      <a:r>
                        <a:rPr lang="en-AU" sz="1200">
                          <a:effectLst/>
                        </a:rPr>
                        <a:t> </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tcPr>
                </a:tc>
                <a:extLst>
                  <a:ext uri="{0D108BD9-81ED-4DB2-BD59-A6C34878D82A}">
                    <a16:rowId xmlns:a16="http://schemas.microsoft.com/office/drawing/2014/main" val="3113258300"/>
                  </a:ext>
                </a:extLst>
              </a:tr>
              <a:tr h="337999">
                <a:tc>
                  <a:txBody>
                    <a:bodyPr/>
                    <a:lstStyle/>
                    <a:p>
                      <a:pPr>
                        <a:spcAft>
                          <a:spcPts val="400"/>
                        </a:spcAft>
                        <a:tabLst>
                          <a:tab pos="2865755" algn="ctr"/>
                          <a:tab pos="5731510" algn="r"/>
                        </a:tabLst>
                      </a:pPr>
                      <a:r>
                        <a:rPr lang="en-AU" sz="1200">
                          <a:effectLst/>
                        </a:rPr>
                        <a:t>Rolling period 2</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tcPr>
                </a:tc>
                <a:tc>
                  <a:txBody>
                    <a:bodyPr/>
                    <a:lstStyle/>
                    <a:p>
                      <a:pPr algn="ctr">
                        <a:spcAft>
                          <a:spcPts val="400"/>
                        </a:spcAft>
                        <a:tabLst>
                          <a:tab pos="2865755" algn="ctr"/>
                          <a:tab pos="5731510" algn="r"/>
                        </a:tabLst>
                      </a:pPr>
                      <a:r>
                        <a:rPr lang="en-AU" sz="1200">
                          <a:solidFill>
                            <a:schemeClr val="bg1"/>
                          </a:solidFill>
                          <a:effectLst/>
                        </a:rPr>
                        <a:t> </a:t>
                      </a:r>
                      <a:endParaRPr lang="en-AU" sz="12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noFill/>
                  </a:tcPr>
                </a:tc>
                <a:tc>
                  <a:txBody>
                    <a:bodyPr/>
                    <a:lstStyle/>
                    <a:p>
                      <a:pPr algn="ctr">
                        <a:spcAft>
                          <a:spcPts val="400"/>
                        </a:spcAft>
                        <a:tabLst>
                          <a:tab pos="2865755" algn="ctr"/>
                          <a:tab pos="5731510" algn="r"/>
                        </a:tabLst>
                      </a:pPr>
                      <a:r>
                        <a:rPr lang="en-AU" sz="1200">
                          <a:solidFill>
                            <a:schemeClr val="bg1"/>
                          </a:solidFill>
                          <a:effectLst/>
                        </a:rPr>
                        <a:t> </a:t>
                      </a:r>
                      <a:endParaRPr lang="en-AU" sz="12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noFill/>
                  </a:tcPr>
                </a:tc>
                <a:tc>
                  <a:txBody>
                    <a:bodyPr/>
                    <a:lstStyle/>
                    <a:p>
                      <a:pPr algn="ctr">
                        <a:spcAft>
                          <a:spcPts val="400"/>
                        </a:spcAft>
                        <a:tabLst>
                          <a:tab pos="2865755" algn="ctr"/>
                          <a:tab pos="5731510" algn="r"/>
                        </a:tabLst>
                      </a:pPr>
                      <a:r>
                        <a:rPr lang="en-AU" sz="1200">
                          <a:solidFill>
                            <a:schemeClr val="bg1"/>
                          </a:solidFill>
                          <a:effectLst/>
                        </a:rPr>
                        <a:t>15 points</a:t>
                      </a:r>
                      <a:endParaRPr lang="en-AU" sz="12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solidFill>
                      <a:srgbClr val="00703C">
                        <a:alpha val="69804"/>
                      </a:srgbClr>
                    </a:solidFill>
                  </a:tcPr>
                </a:tc>
                <a:tc>
                  <a:txBody>
                    <a:bodyPr/>
                    <a:lstStyle/>
                    <a:p>
                      <a:pPr algn="ctr">
                        <a:spcAft>
                          <a:spcPts val="400"/>
                        </a:spcAft>
                        <a:tabLst>
                          <a:tab pos="2865755" algn="ctr"/>
                          <a:tab pos="5731510" algn="r"/>
                        </a:tabLst>
                      </a:pPr>
                      <a:r>
                        <a:rPr lang="en-AU" sz="1200">
                          <a:effectLst/>
                        </a:rPr>
                        <a:t>12 points</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solidFill>
                      <a:srgbClr val="00703C">
                        <a:alpha val="40000"/>
                      </a:srgbClr>
                    </a:solidFill>
                  </a:tcPr>
                </a:tc>
                <a:tc>
                  <a:txBody>
                    <a:bodyPr/>
                    <a:lstStyle/>
                    <a:p>
                      <a:pPr algn="ctr">
                        <a:spcAft>
                          <a:spcPts val="400"/>
                        </a:spcAft>
                        <a:tabLst>
                          <a:tab pos="2865755" algn="ctr"/>
                          <a:tab pos="5731510" algn="r"/>
                        </a:tabLst>
                      </a:pPr>
                      <a:r>
                        <a:rPr lang="en-AU" sz="1200">
                          <a:effectLst/>
                        </a:rPr>
                        <a:t>9 points</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solidFill>
                      <a:srgbClr val="00703C">
                        <a:alpha val="20000"/>
                      </a:srgbClr>
                    </a:solidFill>
                  </a:tcPr>
                </a:tc>
                <a:tc>
                  <a:txBody>
                    <a:bodyPr/>
                    <a:lstStyle/>
                    <a:p>
                      <a:pPr algn="ctr">
                        <a:spcAft>
                          <a:spcPts val="400"/>
                        </a:spcAft>
                        <a:tabLst>
                          <a:tab pos="2865755" algn="ctr"/>
                          <a:tab pos="5731510" algn="r"/>
                        </a:tabLst>
                      </a:pPr>
                      <a:r>
                        <a:rPr lang="en-AU" sz="1200">
                          <a:effectLst/>
                        </a:rPr>
                        <a:t> </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tcPr>
                </a:tc>
                <a:extLst>
                  <a:ext uri="{0D108BD9-81ED-4DB2-BD59-A6C34878D82A}">
                    <a16:rowId xmlns:a16="http://schemas.microsoft.com/office/drawing/2014/main" val="500844191"/>
                  </a:ext>
                </a:extLst>
              </a:tr>
              <a:tr h="337999">
                <a:tc>
                  <a:txBody>
                    <a:bodyPr/>
                    <a:lstStyle/>
                    <a:p>
                      <a:pPr>
                        <a:spcAft>
                          <a:spcPts val="400"/>
                        </a:spcAft>
                        <a:tabLst>
                          <a:tab pos="2865755" algn="ctr"/>
                          <a:tab pos="5731510" algn="r"/>
                        </a:tabLst>
                      </a:pPr>
                      <a:r>
                        <a:rPr lang="en-AU" sz="1200">
                          <a:effectLst/>
                        </a:rPr>
                        <a:t>Rolling period 3</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tcPr>
                </a:tc>
                <a:tc>
                  <a:txBody>
                    <a:bodyPr/>
                    <a:lstStyle/>
                    <a:p>
                      <a:pPr algn="ctr">
                        <a:spcAft>
                          <a:spcPts val="400"/>
                        </a:spcAft>
                        <a:tabLst>
                          <a:tab pos="2865755" algn="ctr"/>
                          <a:tab pos="5731510" algn="r"/>
                        </a:tabLst>
                      </a:pPr>
                      <a:r>
                        <a:rPr lang="en-AU" sz="1200">
                          <a:effectLst/>
                        </a:rPr>
                        <a:t> </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tcPr>
                </a:tc>
                <a:tc>
                  <a:txBody>
                    <a:bodyPr/>
                    <a:lstStyle/>
                    <a:p>
                      <a:pPr algn="ctr">
                        <a:spcAft>
                          <a:spcPts val="400"/>
                        </a:spcAft>
                        <a:tabLst>
                          <a:tab pos="2865755" algn="ctr"/>
                          <a:tab pos="5731510" algn="r"/>
                        </a:tabLst>
                      </a:pPr>
                      <a:r>
                        <a:rPr lang="en-AU" sz="1200">
                          <a:effectLst/>
                        </a:rPr>
                        <a:t> </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tcPr>
                </a:tc>
                <a:tc>
                  <a:txBody>
                    <a:bodyPr/>
                    <a:lstStyle/>
                    <a:p>
                      <a:pPr algn="ctr">
                        <a:spcAft>
                          <a:spcPts val="400"/>
                        </a:spcAft>
                        <a:tabLst>
                          <a:tab pos="2865755" algn="ctr"/>
                          <a:tab pos="5731510" algn="r"/>
                        </a:tabLst>
                      </a:pPr>
                      <a:r>
                        <a:rPr lang="en-AU" sz="1200">
                          <a:effectLst/>
                        </a:rPr>
                        <a:t> </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tcPr>
                </a:tc>
                <a:tc>
                  <a:txBody>
                    <a:bodyPr/>
                    <a:lstStyle/>
                    <a:p>
                      <a:pPr algn="ctr">
                        <a:spcAft>
                          <a:spcPts val="400"/>
                        </a:spcAft>
                        <a:tabLst>
                          <a:tab pos="2865755" algn="ctr"/>
                          <a:tab pos="5731510" algn="r"/>
                        </a:tabLst>
                      </a:pPr>
                      <a:r>
                        <a:rPr lang="en-AU" sz="1200">
                          <a:effectLst/>
                        </a:rPr>
                        <a:t>12 points</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solidFill>
                      <a:srgbClr val="00703C">
                        <a:alpha val="40000"/>
                      </a:srgbClr>
                    </a:solidFill>
                  </a:tcPr>
                </a:tc>
                <a:tc>
                  <a:txBody>
                    <a:bodyPr/>
                    <a:lstStyle/>
                    <a:p>
                      <a:pPr algn="ctr">
                        <a:spcAft>
                          <a:spcPts val="400"/>
                        </a:spcAft>
                        <a:tabLst>
                          <a:tab pos="2865755" algn="ctr"/>
                          <a:tab pos="5731510" algn="r"/>
                        </a:tabLst>
                      </a:pPr>
                      <a:r>
                        <a:rPr lang="en-AU" sz="1200">
                          <a:effectLst/>
                        </a:rPr>
                        <a:t>9 points</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solidFill>
                      <a:srgbClr val="00703C">
                        <a:alpha val="20000"/>
                      </a:srgbClr>
                    </a:solidFill>
                  </a:tcPr>
                </a:tc>
                <a:tc>
                  <a:txBody>
                    <a:bodyPr/>
                    <a:lstStyle/>
                    <a:p>
                      <a:pPr algn="ctr">
                        <a:spcAft>
                          <a:spcPts val="400"/>
                        </a:spcAft>
                        <a:tabLst>
                          <a:tab pos="2865755" algn="ctr"/>
                          <a:tab pos="5731510" algn="r"/>
                        </a:tabLst>
                      </a:pPr>
                      <a:r>
                        <a:rPr lang="en-AU" sz="1200">
                          <a:effectLst/>
                        </a:rPr>
                        <a:t>15 points</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3175" cap="flat" cmpd="sng" algn="ctr">
                      <a:solidFill>
                        <a:srgbClr val="00703C"/>
                      </a:solidFill>
                      <a:prstDash val="solid"/>
                      <a:round/>
                      <a:headEnd type="none" w="med" len="med"/>
                      <a:tailEnd type="none" w="med" len="med"/>
                    </a:lnL>
                    <a:lnR w="3175" cap="flat" cmpd="sng" algn="ctr">
                      <a:solidFill>
                        <a:srgbClr val="00703C"/>
                      </a:solidFill>
                      <a:prstDash val="solid"/>
                      <a:round/>
                      <a:headEnd type="none" w="med" len="med"/>
                      <a:tailEnd type="none" w="med" len="med"/>
                    </a:lnR>
                    <a:lnT w="3175" cap="flat" cmpd="sng" algn="ctr">
                      <a:solidFill>
                        <a:srgbClr val="00703C"/>
                      </a:solidFill>
                      <a:prstDash val="solid"/>
                      <a:round/>
                      <a:headEnd type="none" w="med" len="med"/>
                      <a:tailEnd type="none" w="med" len="med"/>
                    </a:lnT>
                    <a:lnB w="3175" cap="flat" cmpd="sng" algn="ctr">
                      <a:solidFill>
                        <a:srgbClr val="00703C"/>
                      </a:solidFill>
                      <a:prstDash val="solid"/>
                      <a:round/>
                      <a:headEnd type="none" w="med" len="med"/>
                      <a:tailEnd type="none" w="med" len="med"/>
                    </a:lnB>
                    <a:solidFill>
                      <a:srgbClr val="00703C">
                        <a:alpha val="10196"/>
                      </a:srgbClr>
                    </a:solidFill>
                  </a:tcPr>
                </a:tc>
                <a:extLst>
                  <a:ext uri="{0D108BD9-81ED-4DB2-BD59-A6C34878D82A}">
                    <a16:rowId xmlns:a16="http://schemas.microsoft.com/office/drawing/2014/main" val="1201421371"/>
                  </a:ext>
                </a:extLst>
              </a:tr>
            </a:tbl>
          </a:graphicData>
        </a:graphic>
      </p:graphicFrame>
      <p:sp>
        <p:nvSpPr>
          <p:cNvPr id="4" name="TextBox 3">
            <a:extLst>
              <a:ext uri="{FF2B5EF4-FFF2-40B4-BE49-F238E27FC236}">
                <a16:creationId xmlns:a16="http://schemas.microsoft.com/office/drawing/2014/main" id="{94D21E47-4987-1514-1B19-F8E9D54ED195}"/>
              </a:ext>
            </a:extLst>
          </p:cNvPr>
          <p:cNvSpPr txBox="1"/>
          <p:nvPr/>
        </p:nvSpPr>
        <p:spPr>
          <a:xfrm>
            <a:off x="7723186" y="3347550"/>
            <a:ext cx="3554414" cy="1815882"/>
          </a:xfrm>
          <a:prstGeom prst="rect">
            <a:avLst/>
          </a:prstGeom>
          <a:noFill/>
        </p:spPr>
        <p:txBody>
          <a:bodyPr wrap="square" rtlCol="0">
            <a:spAutoFit/>
          </a:bodyPr>
          <a:lstStyle/>
          <a:p>
            <a:r>
              <a:rPr lang="en-AU" sz="1400" i="1"/>
              <a:t>An assessor is accredited in June 2025.  They achieve 12 points in the first year, 9 points in the second year, and 15 points in the third year which totals 36 points over three years.  In the following rolling period, the points from the first year no longer count and 12 points or more must be achieved in year 4, to achieve 36 points over three years.</a:t>
            </a:r>
          </a:p>
        </p:txBody>
      </p:sp>
      <p:sp>
        <p:nvSpPr>
          <p:cNvPr id="6" name="Content Placeholder 2">
            <a:extLst>
              <a:ext uri="{FF2B5EF4-FFF2-40B4-BE49-F238E27FC236}">
                <a16:creationId xmlns:a16="http://schemas.microsoft.com/office/drawing/2014/main" id="{E2D4EFA7-C304-353E-274F-7855D2458A85}"/>
              </a:ext>
            </a:extLst>
          </p:cNvPr>
          <p:cNvSpPr txBox="1">
            <a:spLocks/>
          </p:cNvSpPr>
          <p:nvPr/>
        </p:nvSpPr>
        <p:spPr>
          <a:xfrm>
            <a:off x="914400" y="5273759"/>
            <a:ext cx="10477500" cy="679450"/>
          </a:xfrm>
          <a:prstGeom prst="rect">
            <a:avLst/>
          </a:prstGeom>
          <a:solidFill>
            <a:srgbClr val="00703F"/>
          </a:solidFill>
          <a:ln>
            <a:noFill/>
          </a:ln>
        </p:spPr>
        <p:txBody>
          <a:bodyPr vert="horz" lIns="72000" tIns="36000" rIns="54000" bIns="36000" anchor="t" anchorCtr="0">
            <a:noAutofit/>
          </a:bodyPr>
          <a:lstStyle>
            <a:lvl1pPr marL="0" indent="0" algn="l" defTabSz="914400" rtl="0" eaLnBrk="1" latinLnBrk="0" hangingPunct="1">
              <a:lnSpc>
                <a:spcPct val="90000"/>
              </a:lnSpc>
              <a:spcBef>
                <a:spcPts val="1000"/>
              </a:spcBef>
              <a:spcAft>
                <a:spcPts val="600"/>
              </a:spcAft>
              <a:buFontTx/>
              <a:buNone/>
              <a:defRPr sz="2000" kern="1200">
                <a:solidFill>
                  <a:schemeClr val="tx1"/>
                </a:solidFill>
                <a:latin typeface="+mn-lt"/>
                <a:ea typeface="+mn-ea"/>
                <a:cs typeface="+mn-cs"/>
              </a:defRPr>
            </a:lvl1pPr>
            <a:lvl2pPr marL="216000" indent="-216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b="1">
                <a:solidFill>
                  <a:schemeClr val="bg1"/>
                </a:solidFill>
              </a:rPr>
              <a:t>Do you support the implementation of rolling CPD requirements?  What, if any, are the concerns with this approach?</a:t>
            </a:r>
          </a:p>
          <a:p>
            <a:pPr>
              <a:lnSpc>
                <a:spcPct val="100000"/>
              </a:lnSpc>
              <a:spcBef>
                <a:spcPts val="0"/>
              </a:spcBef>
              <a:spcAft>
                <a:spcPts val="0"/>
              </a:spcAft>
            </a:pPr>
            <a:r>
              <a:rPr lang="en-GB" sz="1600" b="1">
                <a:solidFill>
                  <a:schemeClr val="bg1"/>
                </a:solidFill>
              </a:rPr>
              <a:t>Are the proposed CPD point requirements appropriate? What adjustments should be made?</a:t>
            </a:r>
          </a:p>
        </p:txBody>
      </p:sp>
      <p:sp>
        <p:nvSpPr>
          <p:cNvPr id="3" name="TextBox 2">
            <a:extLst>
              <a:ext uri="{FF2B5EF4-FFF2-40B4-BE49-F238E27FC236}">
                <a16:creationId xmlns:a16="http://schemas.microsoft.com/office/drawing/2014/main" id="{92C61196-5910-646F-3E1D-260A1532A816}"/>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34</a:t>
            </a:fld>
            <a:endParaRPr lang="en-AU" sz="900"/>
          </a:p>
        </p:txBody>
      </p:sp>
    </p:spTree>
    <p:extLst>
      <p:ext uri="{BB962C8B-B14F-4D97-AF65-F5344CB8AC3E}">
        <p14:creationId xmlns:p14="http://schemas.microsoft.com/office/powerpoint/2010/main" val="3575709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F3B7-192F-6143-1D2F-36BF11F13E20}"/>
              </a:ext>
            </a:extLst>
          </p:cNvPr>
          <p:cNvSpPr txBox="1">
            <a:spLocks noGrp="1"/>
          </p:cNvSpPr>
          <p:nvPr>
            <p:ph type="title" idx="4294967295"/>
          </p:nvPr>
        </p:nvSpPr>
        <p:spPr>
          <a:xfrm>
            <a:off x="2619375" y="2066926"/>
            <a:ext cx="501015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a:ln>
                  <a:noFill/>
                </a:ln>
                <a:solidFill>
                  <a:schemeClr val="bg1"/>
                </a:solidFill>
                <a:effectLst/>
                <a:uLnTx/>
                <a:uFillTx/>
                <a:latin typeface="+mn-lt"/>
                <a:ea typeface="+mn-ea"/>
                <a:cs typeface="+mn-cs"/>
              </a:rPr>
              <a:t>Complaints Policy</a:t>
            </a:r>
          </a:p>
        </p:txBody>
      </p:sp>
    </p:spTree>
    <p:extLst>
      <p:ext uri="{BB962C8B-B14F-4D97-AF65-F5344CB8AC3E}">
        <p14:creationId xmlns:p14="http://schemas.microsoft.com/office/powerpoint/2010/main" val="2737347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A65D1-41EC-7EA7-8642-9EF6E6BFFDD0}"/>
              </a:ext>
            </a:extLst>
          </p:cNvPr>
          <p:cNvSpPr>
            <a:spLocks noGrp="1"/>
          </p:cNvSpPr>
          <p:nvPr>
            <p:ph type="title"/>
          </p:nvPr>
        </p:nvSpPr>
        <p:spPr>
          <a:xfrm>
            <a:off x="893536" y="530227"/>
            <a:ext cx="7886700" cy="663574"/>
          </a:xfrm>
        </p:spPr>
        <p:txBody>
          <a:bodyPr>
            <a:noAutofit/>
          </a:bodyPr>
          <a:lstStyle/>
          <a:p>
            <a:r>
              <a:rPr lang="en-AU"/>
              <a:t>Overall approach to complaints</a:t>
            </a:r>
          </a:p>
        </p:txBody>
      </p:sp>
      <p:sp>
        <p:nvSpPr>
          <p:cNvPr id="3" name="Content Placeholder 2">
            <a:extLst>
              <a:ext uri="{FF2B5EF4-FFF2-40B4-BE49-F238E27FC236}">
                <a16:creationId xmlns:a16="http://schemas.microsoft.com/office/drawing/2014/main" id="{11DA17A1-B056-918E-2818-D29FB431E38E}"/>
              </a:ext>
            </a:extLst>
          </p:cNvPr>
          <p:cNvSpPr>
            <a:spLocks noGrp="1"/>
          </p:cNvSpPr>
          <p:nvPr>
            <p:ph sz="quarter" idx="10"/>
          </p:nvPr>
        </p:nvSpPr>
        <p:spPr>
          <a:xfrm>
            <a:off x="893536" y="1211364"/>
            <a:ext cx="10231664" cy="1257419"/>
          </a:xfrm>
          <a:prstGeom prst="homePlate">
            <a:avLst>
              <a:gd name="adj" fmla="val 0"/>
            </a:avLst>
          </a:prstGeom>
          <a:solidFill>
            <a:schemeClr val="bg1"/>
          </a:solidFill>
          <a:ln w="28575">
            <a:noFill/>
          </a:ln>
        </p:spPr>
        <p:txBody>
          <a:bodyPr lIns="72000" tIns="72000" rIns="72000" bIns="36000">
            <a:noAutofit/>
          </a:bodyPr>
          <a:lstStyle/>
          <a:p>
            <a:pPr marL="285750" indent="-285750">
              <a:lnSpc>
                <a:spcPct val="100000"/>
              </a:lnSpc>
              <a:spcBef>
                <a:spcPts val="0"/>
              </a:spcBef>
              <a:spcAft>
                <a:spcPts val="800"/>
              </a:spcAft>
              <a:buFont typeface="Wingdings" panose="05000000000000000000" pitchFamily="2" charset="2"/>
              <a:buChar char="ü"/>
            </a:pPr>
            <a:r>
              <a:rPr lang="en-AU" sz="1600"/>
              <a:t>Consistent with Australian Standard 10002:2022 Guidelines for complaint management in organisations.</a:t>
            </a:r>
          </a:p>
          <a:p>
            <a:pPr marL="285750" indent="-285750">
              <a:lnSpc>
                <a:spcPct val="100000"/>
              </a:lnSpc>
              <a:spcBef>
                <a:spcPts val="0"/>
              </a:spcBef>
              <a:spcAft>
                <a:spcPts val="800"/>
              </a:spcAft>
              <a:buFont typeface="Wingdings" panose="05000000000000000000" pitchFamily="2" charset="2"/>
              <a:buChar char="ü"/>
            </a:pPr>
            <a:r>
              <a:rPr lang="en-AU" sz="1600"/>
              <a:t>Consistent with best practice approaches recommended by Victorian and Commonwealth ombudsmen.</a:t>
            </a:r>
          </a:p>
          <a:p>
            <a:pPr marL="285750" indent="-285750">
              <a:lnSpc>
                <a:spcPct val="100000"/>
              </a:lnSpc>
              <a:spcBef>
                <a:spcPts val="0"/>
              </a:spcBef>
              <a:spcAft>
                <a:spcPts val="800"/>
              </a:spcAft>
              <a:buFont typeface="Wingdings" panose="05000000000000000000" pitchFamily="2" charset="2"/>
              <a:buChar char="ü"/>
            </a:pPr>
            <a:r>
              <a:rPr lang="en-AU" sz="1600"/>
              <a:t>Consistent with the approach being proposed for adoption in NatHERS ratings for new home.</a:t>
            </a:r>
          </a:p>
        </p:txBody>
      </p:sp>
      <p:sp>
        <p:nvSpPr>
          <p:cNvPr id="12" name="Title 1">
            <a:extLst>
              <a:ext uri="{FF2B5EF4-FFF2-40B4-BE49-F238E27FC236}">
                <a16:creationId xmlns:a16="http://schemas.microsoft.com/office/drawing/2014/main" id="{532C942B-479A-6427-CB8B-88BA8B7B57B2}"/>
              </a:ext>
            </a:extLst>
          </p:cNvPr>
          <p:cNvSpPr txBox="1">
            <a:spLocks/>
          </p:cNvSpPr>
          <p:nvPr/>
        </p:nvSpPr>
        <p:spPr>
          <a:xfrm>
            <a:off x="893536" y="2613345"/>
            <a:ext cx="7886700" cy="53181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bg2"/>
                </a:solidFill>
                <a:latin typeface="+mn-lt"/>
                <a:ea typeface="+mj-ea"/>
                <a:cs typeface="+mj-cs"/>
              </a:defRPr>
            </a:lvl1pPr>
          </a:lstStyle>
          <a:p>
            <a:r>
              <a:rPr lang="en-AU" sz="2400"/>
              <a:t>Principles for Complaint Management</a:t>
            </a:r>
          </a:p>
        </p:txBody>
      </p:sp>
      <p:sp>
        <p:nvSpPr>
          <p:cNvPr id="9" name="TextBox 8">
            <a:extLst>
              <a:ext uri="{FF2B5EF4-FFF2-40B4-BE49-F238E27FC236}">
                <a16:creationId xmlns:a16="http://schemas.microsoft.com/office/drawing/2014/main" id="{36880B4C-94C6-2775-0A76-6FB2A317843B}"/>
              </a:ext>
            </a:extLst>
          </p:cNvPr>
          <p:cNvSpPr txBox="1"/>
          <p:nvPr/>
        </p:nvSpPr>
        <p:spPr>
          <a:xfrm>
            <a:off x="1096736" y="3145156"/>
            <a:ext cx="3276000" cy="2150744"/>
          </a:xfrm>
          <a:prstGeom prst="rect">
            <a:avLst/>
          </a:prstGeom>
          <a:solidFill>
            <a:srgbClr val="00703C">
              <a:alpha val="10196"/>
            </a:srgbClr>
          </a:solidFill>
        </p:spPr>
        <p:txBody>
          <a:bodyPr wrap="square" lIns="72000" tIns="72000" rIns="72000" bIns="72000" rtlCol="0" anchor="t">
            <a:noAutofit/>
          </a:bodyPr>
          <a:lstStyle/>
          <a:p>
            <a:r>
              <a:rPr lang="en-AU" sz="1600" b="1"/>
              <a:t>Make it easy: </a:t>
            </a:r>
            <a:r>
              <a:rPr lang="en-AU" sz="1600"/>
              <a:t> </a:t>
            </a:r>
          </a:p>
          <a:p>
            <a:pPr marL="285750" indent="-285750">
              <a:spcAft>
                <a:spcPts val="400"/>
              </a:spcAft>
              <a:buSzPct val="85000"/>
              <a:buFont typeface="Wingdings" panose="05000000000000000000" pitchFamily="2" charset="2"/>
              <a:buChar char="ü"/>
            </a:pPr>
            <a:r>
              <a:rPr lang="en-AU" sz="1600"/>
              <a:t>Information is readily available and easy to understand</a:t>
            </a:r>
          </a:p>
          <a:p>
            <a:pPr marL="285750" indent="-285750">
              <a:spcAft>
                <a:spcPts val="400"/>
              </a:spcAft>
              <a:buSzPct val="85000"/>
              <a:buFont typeface="Wingdings" panose="05000000000000000000" pitchFamily="2" charset="2"/>
              <a:buChar char="ü"/>
            </a:pPr>
            <a:r>
              <a:rPr lang="en-AU" sz="1600"/>
              <a:t>Making complaints is accessible to diverse groups of people</a:t>
            </a:r>
          </a:p>
          <a:p>
            <a:pPr marL="285750" indent="-285750">
              <a:buSzPct val="85000"/>
              <a:buFont typeface="Wingdings" panose="05000000000000000000" pitchFamily="2" charset="2"/>
              <a:buChar char="ü"/>
            </a:pPr>
            <a:r>
              <a:rPr lang="en-AU" sz="1600"/>
              <a:t>There are no costs for making a complaint</a:t>
            </a:r>
          </a:p>
        </p:txBody>
      </p:sp>
      <p:sp>
        <p:nvSpPr>
          <p:cNvPr id="11" name="TextBox 10">
            <a:extLst>
              <a:ext uri="{FF2B5EF4-FFF2-40B4-BE49-F238E27FC236}">
                <a16:creationId xmlns:a16="http://schemas.microsoft.com/office/drawing/2014/main" id="{EB8BAD55-987D-754E-2CBC-237440DAA12B}"/>
              </a:ext>
            </a:extLst>
          </p:cNvPr>
          <p:cNvSpPr txBox="1"/>
          <p:nvPr/>
        </p:nvSpPr>
        <p:spPr>
          <a:xfrm>
            <a:off x="4484568" y="3145156"/>
            <a:ext cx="3276000" cy="2150744"/>
          </a:xfrm>
          <a:prstGeom prst="rect">
            <a:avLst/>
          </a:prstGeom>
          <a:solidFill>
            <a:srgbClr val="00703C">
              <a:alpha val="10196"/>
            </a:srgbClr>
          </a:solidFill>
        </p:spPr>
        <p:txBody>
          <a:bodyPr wrap="square" lIns="72000" tIns="72000" rIns="72000" bIns="72000" rtlCol="0">
            <a:noAutofit/>
          </a:bodyPr>
          <a:lstStyle/>
          <a:p>
            <a:pPr>
              <a:spcAft>
                <a:spcPts val="400"/>
              </a:spcAft>
            </a:pPr>
            <a:r>
              <a:rPr lang="en-AU" sz="1600" b="1"/>
              <a:t>Make it responsive:  </a:t>
            </a:r>
          </a:p>
          <a:p>
            <a:pPr marL="285750" indent="-285750">
              <a:spcAft>
                <a:spcPts val="400"/>
              </a:spcAft>
              <a:buSzPct val="85000"/>
              <a:buFont typeface="Wingdings" panose="05000000000000000000" pitchFamily="2" charset="2"/>
              <a:buChar char="ü"/>
            </a:pPr>
            <a:r>
              <a:rPr lang="en-AU" sz="1600"/>
              <a:t>Complaints are dealt with in a timely way</a:t>
            </a:r>
          </a:p>
          <a:p>
            <a:pPr marL="285750" indent="-285750">
              <a:spcAft>
                <a:spcPts val="400"/>
              </a:spcAft>
              <a:buSzPct val="85000"/>
              <a:buFont typeface="Wingdings" panose="05000000000000000000" pitchFamily="2" charset="2"/>
              <a:buChar char="ü"/>
            </a:pPr>
            <a:r>
              <a:rPr lang="en-AU" sz="1600"/>
              <a:t>People are kept informed of the progress of their matter</a:t>
            </a:r>
          </a:p>
          <a:p>
            <a:pPr marL="285750" indent="-285750">
              <a:spcAft>
                <a:spcPts val="400"/>
              </a:spcAft>
              <a:buSzPct val="85000"/>
              <a:buFont typeface="Wingdings" panose="05000000000000000000" pitchFamily="2" charset="2"/>
              <a:buChar char="ü"/>
            </a:pPr>
            <a:r>
              <a:rPr lang="en-AU" sz="1600"/>
              <a:t>Commitments made are followed through</a:t>
            </a:r>
          </a:p>
        </p:txBody>
      </p:sp>
      <p:sp>
        <p:nvSpPr>
          <p:cNvPr id="10" name="TextBox 9">
            <a:extLst>
              <a:ext uri="{FF2B5EF4-FFF2-40B4-BE49-F238E27FC236}">
                <a16:creationId xmlns:a16="http://schemas.microsoft.com/office/drawing/2014/main" id="{C0014740-520C-EB23-14C1-87AE7D0A371F}"/>
              </a:ext>
            </a:extLst>
          </p:cNvPr>
          <p:cNvSpPr txBox="1"/>
          <p:nvPr/>
        </p:nvSpPr>
        <p:spPr>
          <a:xfrm>
            <a:off x="7872400" y="3145156"/>
            <a:ext cx="3276000" cy="2150744"/>
          </a:xfrm>
          <a:prstGeom prst="rect">
            <a:avLst/>
          </a:prstGeom>
          <a:solidFill>
            <a:srgbClr val="00703C">
              <a:alpha val="10196"/>
            </a:srgbClr>
          </a:solidFill>
        </p:spPr>
        <p:txBody>
          <a:bodyPr wrap="square" lIns="72000" tIns="72000" rIns="72000" bIns="72000" rtlCol="0">
            <a:noAutofit/>
          </a:bodyPr>
          <a:lstStyle/>
          <a:p>
            <a:pPr>
              <a:spcAft>
                <a:spcPts val="400"/>
              </a:spcAft>
            </a:pPr>
            <a:r>
              <a:rPr lang="en-AU" sz="1600" b="1"/>
              <a:t>Make it fair:  </a:t>
            </a:r>
          </a:p>
          <a:p>
            <a:pPr marL="285750" indent="-285750">
              <a:spcAft>
                <a:spcPts val="400"/>
              </a:spcAft>
              <a:buSzPct val="85000"/>
              <a:buFont typeface="Wingdings" panose="05000000000000000000" pitchFamily="2" charset="2"/>
              <a:buChar char="ü"/>
            </a:pPr>
            <a:r>
              <a:rPr lang="en-AU" sz="1600"/>
              <a:t>Privacy of information is protected </a:t>
            </a:r>
          </a:p>
          <a:p>
            <a:pPr marL="285750" indent="-285750">
              <a:spcAft>
                <a:spcPts val="400"/>
              </a:spcAft>
              <a:buSzPct val="85000"/>
              <a:buFont typeface="Wingdings" panose="05000000000000000000" pitchFamily="2" charset="2"/>
              <a:buChar char="ü"/>
            </a:pPr>
            <a:r>
              <a:rPr lang="en-AU" sz="1600"/>
              <a:t>All parties are treated with respect</a:t>
            </a:r>
          </a:p>
          <a:p>
            <a:pPr marL="285750" indent="-285750">
              <a:spcAft>
                <a:spcPts val="400"/>
              </a:spcAft>
              <a:buSzPct val="85000"/>
              <a:buFont typeface="Wingdings" panose="05000000000000000000" pitchFamily="2" charset="2"/>
              <a:buChar char="ü"/>
            </a:pPr>
            <a:r>
              <a:rPr lang="en-AU" sz="1600"/>
              <a:t>Decisions are transparent, objective, and accountable</a:t>
            </a:r>
          </a:p>
        </p:txBody>
      </p:sp>
      <p:sp>
        <p:nvSpPr>
          <p:cNvPr id="4" name="Content Placeholder 2">
            <a:extLst>
              <a:ext uri="{FF2B5EF4-FFF2-40B4-BE49-F238E27FC236}">
                <a16:creationId xmlns:a16="http://schemas.microsoft.com/office/drawing/2014/main" id="{4089F390-7586-AD52-4DA8-B0A03F60D729}"/>
              </a:ext>
            </a:extLst>
          </p:cNvPr>
          <p:cNvSpPr txBox="1">
            <a:spLocks/>
          </p:cNvSpPr>
          <p:nvPr/>
        </p:nvSpPr>
        <p:spPr>
          <a:xfrm>
            <a:off x="907877" y="5472195"/>
            <a:ext cx="10376246" cy="420602"/>
          </a:xfrm>
          <a:prstGeom prst="rect">
            <a:avLst/>
          </a:prstGeom>
          <a:solidFill>
            <a:srgbClr val="00703F"/>
          </a:solidFill>
          <a:ln>
            <a:noFill/>
          </a:ln>
        </p:spPr>
        <p:txBody>
          <a:bodyPr vert="horz" lIns="72000" tIns="36000" rIns="54000" bIns="36000" anchor="t" anchorCtr="0">
            <a:noAutofit/>
          </a:bodyPr>
          <a:lstStyle>
            <a:lvl1pPr marL="0" indent="0" algn="l" defTabSz="914400" rtl="0" eaLnBrk="1" latinLnBrk="0" hangingPunct="1">
              <a:lnSpc>
                <a:spcPct val="90000"/>
              </a:lnSpc>
              <a:spcBef>
                <a:spcPts val="1000"/>
              </a:spcBef>
              <a:spcAft>
                <a:spcPts val="600"/>
              </a:spcAft>
              <a:buFontTx/>
              <a:buNone/>
              <a:defRPr sz="2000" kern="1200">
                <a:solidFill>
                  <a:schemeClr val="tx1"/>
                </a:solidFill>
                <a:latin typeface="+mn-lt"/>
                <a:ea typeface="+mn-ea"/>
                <a:cs typeface="+mn-cs"/>
              </a:defRPr>
            </a:lvl1pPr>
            <a:lvl2pPr marL="216000" indent="-216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en-GB" sz="1600" b="1">
                <a:solidFill>
                  <a:schemeClr val="bg1"/>
                </a:solidFill>
              </a:rPr>
              <a:t>Do you support the proposed Complaint Management Policy? What adjustments should be made?</a:t>
            </a:r>
          </a:p>
        </p:txBody>
      </p:sp>
      <p:sp>
        <p:nvSpPr>
          <p:cNvPr id="5" name="TextBox 4">
            <a:extLst>
              <a:ext uri="{FF2B5EF4-FFF2-40B4-BE49-F238E27FC236}">
                <a16:creationId xmlns:a16="http://schemas.microsoft.com/office/drawing/2014/main" id="{6CE1A41F-67C3-0F1D-AAB9-9B7B12EEF720}"/>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36</a:t>
            </a:fld>
            <a:endParaRPr lang="en-AU" sz="900"/>
          </a:p>
        </p:txBody>
      </p:sp>
    </p:spTree>
    <p:extLst>
      <p:ext uri="{BB962C8B-B14F-4D97-AF65-F5344CB8AC3E}">
        <p14:creationId xmlns:p14="http://schemas.microsoft.com/office/powerpoint/2010/main" val="603569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827A89-150A-0592-FAC8-D26D846E304B}"/>
              </a:ext>
            </a:extLst>
          </p:cNvPr>
          <p:cNvSpPr>
            <a:spLocks noGrp="1"/>
          </p:cNvSpPr>
          <p:nvPr>
            <p:ph type="title"/>
          </p:nvPr>
        </p:nvSpPr>
        <p:spPr>
          <a:xfrm>
            <a:off x="662023" y="555626"/>
            <a:ext cx="7886700" cy="663574"/>
          </a:xfrm>
        </p:spPr>
        <p:txBody>
          <a:bodyPr>
            <a:normAutofit fontScale="90000"/>
          </a:bodyPr>
          <a:lstStyle/>
          <a:p>
            <a:r>
              <a:rPr lang="en-AU"/>
              <a:t>Complaints about Assessors</a:t>
            </a:r>
          </a:p>
        </p:txBody>
      </p:sp>
      <p:graphicFrame>
        <p:nvGraphicFramePr>
          <p:cNvPr id="8" name="Table 7">
            <a:extLst>
              <a:ext uri="{FF2B5EF4-FFF2-40B4-BE49-F238E27FC236}">
                <a16:creationId xmlns:a16="http://schemas.microsoft.com/office/drawing/2014/main" id="{43DC939E-52DD-25E1-83EB-F5CE919BAE70}"/>
              </a:ext>
            </a:extLst>
          </p:cNvPr>
          <p:cNvGraphicFramePr>
            <a:graphicFrameLocks noGrp="1"/>
          </p:cNvGraphicFramePr>
          <p:nvPr>
            <p:extLst>
              <p:ext uri="{D42A27DB-BD31-4B8C-83A1-F6EECF244321}">
                <p14:modId xmlns:p14="http://schemas.microsoft.com/office/powerpoint/2010/main" val="2575780484"/>
              </p:ext>
            </p:extLst>
          </p:nvPr>
        </p:nvGraphicFramePr>
        <p:xfrm>
          <a:off x="604836" y="1219200"/>
          <a:ext cx="10664429" cy="3547429"/>
        </p:xfrm>
        <a:graphic>
          <a:graphicData uri="http://schemas.openxmlformats.org/drawingml/2006/table">
            <a:tbl>
              <a:tblPr firstRow="1" firstCol="1" bandRow="1">
                <a:tableStyleId>{5C22544A-7EE6-4342-B048-85BDC9FD1C3A}</a:tableStyleId>
              </a:tblPr>
              <a:tblGrid>
                <a:gridCol w="3446054">
                  <a:extLst>
                    <a:ext uri="{9D8B030D-6E8A-4147-A177-3AD203B41FA5}">
                      <a16:colId xmlns:a16="http://schemas.microsoft.com/office/drawing/2014/main" val="1807978491"/>
                    </a:ext>
                  </a:extLst>
                </a:gridCol>
                <a:gridCol w="1443675">
                  <a:extLst>
                    <a:ext uri="{9D8B030D-6E8A-4147-A177-3AD203B41FA5}">
                      <a16:colId xmlns:a16="http://schemas.microsoft.com/office/drawing/2014/main" val="4135026118"/>
                    </a:ext>
                  </a:extLst>
                </a:gridCol>
                <a:gridCol w="1443675">
                  <a:extLst>
                    <a:ext uri="{9D8B030D-6E8A-4147-A177-3AD203B41FA5}">
                      <a16:colId xmlns:a16="http://schemas.microsoft.com/office/drawing/2014/main" val="3407881830"/>
                    </a:ext>
                  </a:extLst>
                </a:gridCol>
                <a:gridCol w="1443675">
                  <a:extLst>
                    <a:ext uri="{9D8B030D-6E8A-4147-A177-3AD203B41FA5}">
                      <a16:colId xmlns:a16="http://schemas.microsoft.com/office/drawing/2014/main" val="1031258744"/>
                    </a:ext>
                  </a:extLst>
                </a:gridCol>
                <a:gridCol w="1443675">
                  <a:extLst>
                    <a:ext uri="{9D8B030D-6E8A-4147-A177-3AD203B41FA5}">
                      <a16:colId xmlns:a16="http://schemas.microsoft.com/office/drawing/2014/main" val="311025662"/>
                    </a:ext>
                  </a:extLst>
                </a:gridCol>
                <a:gridCol w="1443675">
                  <a:extLst>
                    <a:ext uri="{9D8B030D-6E8A-4147-A177-3AD203B41FA5}">
                      <a16:colId xmlns:a16="http://schemas.microsoft.com/office/drawing/2014/main" val="436137902"/>
                    </a:ext>
                  </a:extLst>
                </a:gridCol>
              </a:tblGrid>
              <a:tr h="516571">
                <a:tc>
                  <a:txBody>
                    <a:bodyPr/>
                    <a:lstStyle/>
                    <a:p>
                      <a:pPr>
                        <a:lnSpc>
                          <a:spcPct val="107000"/>
                        </a:lnSpc>
                        <a:spcAft>
                          <a:spcPts val="800"/>
                        </a:spcAft>
                      </a:pPr>
                      <a:r>
                        <a:rPr lang="en-AU" sz="1150" kern="100" dirty="0">
                          <a:effectLst/>
                          <a:latin typeface="+mn-lt"/>
                        </a:rPr>
                        <a:t>Type of complaint</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tc>
                  <a:txBody>
                    <a:bodyPr/>
                    <a:lstStyle/>
                    <a:p>
                      <a:pPr>
                        <a:lnSpc>
                          <a:spcPct val="107000"/>
                        </a:lnSpc>
                        <a:spcAft>
                          <a:spcPts val="800"/>
                        </a:spcAft>
                      </a:pPr>
                      <a:r>
                        <a:rPr lang="en-AU" sz="1150" kern="100" dirty="0">
                          <a:effectLst/>
                          <a:latin typeface="+mn-lt"/>
                        </a:rPr>
                        <a:t>Frontline resolution</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tc>
                  <a:txBody>
                    <a:bodyPr/>
                    <a:lstStyle/>
                    <a:p>
                      <a:pPr>
                        <a:lnSpc>
                          <a:spcPct val="107000"/>
                        </a:lnSpc>
                        <a:spcAft>
                          <a:spcPts val="800"/>
                        </a:spcAft>
                      </a:pPr>
                      <a:r>
                        <a:rPr lang="en-AU" sz="1150" kern="100" dirty="0">
                          <a:effectLst/>
                          <a:latin typeface="+mn-lt"/>
                        </a:rPr>
                        <a:t>Investigation if required</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tc>
                  <a:txBody>
                    <a:bodyPr/>
                    <a:lstStyle/>
                    <a:p>
                      <a:pPr>
                        <a:lnSpc>
                          <a:spcPct val="107000"/>
                        </a:lnSpc>
                        <a:spcAft>
                          <a:spcPts val="800"/>
                        </a:spcAft>
                      </a:pPr>
                      <a:r>
                        <a:rPr lang="en-AU" sz="1150" kern="100" dirty="0">
                          <a:effectLst/>
                          <a:latin typeface="+mn-lt"/>
                        </a:rPr>
                        <a:t>Internal Review if requested*</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tc>
                  <a:txBody>
                    <a:bodyPr/>
                    <a:lstStyle/>
                    <a:p>
                      <a:pPr>
                        <a:lnSpc>
                          <a:spcPct val="107000"/>
                        </a:lnSpc>
                        <a:spcAft>
                          <a:spcPts val="800"/>
                        </a:spcAft>
                      </a:pPr>
                      <a:r>
                        <a:rPr lang="en-AU" sz="1150" kern="100" dirty="0">
                          <a:effectLst/>
                          <a:latin typeface="+mn-lt"/>
                        </a:rPr>
                        <a:t>External review if requested</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tc>
                  <a:txBody>
                    <a:bodyPr/>
                    <a:lstStyle/>
                    <a:p>
                      <a:pPr>
                        <a:lnSpc>
                          <a:spcPct val="107000"/>
                        </a:lnSpc>
                        <a:spcAft>
                          <a:spcPts val="800"/>
                        </a:spcAft>
                      </a:pPr>
                      <a:r>
                        <a:rPr lang="en-AU" sz="1150" kern="100">
                          <a:effectLst/>
                          <a:latin typeface="+mn-lt"/>
                        </a:rPr>
                        <a:t>Referral to law enforcement or regulator </a:t>
                      </a:r>
                      <a:endParaRPr lang="en-AU" sz="1150" kern="10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extLst>
                  <a:ext uri="{0D108BD9-81ED-4DB2-BD59-A6C34878D82A}">
                    <a16:rowId xmlns:a16="http://schemas.microsoft.com/office/drawing/2014/main" val="2682957499"/>
                  </a:ext>
                </a:extLst>
              </a:tr>
              <a:tr h="787536">
                <a:tc>
                  <a:txBody>
                    <a:bodyPr/>
                    <a:lstStyle/>
                    <a:p>
                      <a:pPr>
                        <a:lnSpc>
                          <a:spcPct val="107000"/>
                        </a:lnSpc>
                        <a:spcAft>
                          <a:spcPts val="400"/>
                        </a:spcAft>
                      </a:pPr>
                      <a:r>
                        <a:rPr lang="en-AU" sz="1150" b="0" kern="100" dirty="0">
                          <a:effectLst/>
                          <a:latin typeface="+mn-lt"/>
                        </a:rPr>
                        <a:t>Level 1:</a:t>
                      </a:r>
                    </a:p>
                    <a:p>
                      <a:pPr>
                        <a:lnSpc>
                          <a:spcPct val="107000"/>
                        </a:lnSpc>
                        <a:spcAft>
                          <a:spcPts val="800"/>
                        </a:spcAft>
                      </a:pPr>
                      <a:r>
                        <a:rPr lang="en-AU" sz="1150" b="0" kern="100" dirty="0">
                          <a:effectLst/>
                          <a:latin typeface="+mn-lt"/>
                        </a:rPr>
                        <a:t>Language, commentary or behaviour inappropriate for the position, context or location</a:t>
                      </a:r>
                      <a:endParaRPr lang="en-AU" sz="1150" b="0" kern="100" dirty="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tc>
                  <a:txBody>
                    <a:bodyPr/>
                    <a:lstStyle/>
                    <a:p>
                      <a:pPr algn="ctr">
                        <a:lnSpc>
                          <a:spcPct val="107000"/>
                        </a:lnSpc>
                        <a:spcAft>
                          <a:spcPts val="800"/>
                        </a:spcAft>
                      </a:pPr>
                      <a:r>
                        <a:rPr lang="en-AU" sz="1150" kern="100" dirty="0">
                          <a:effectLst/>
                          <a:latin typeface="+mn-lt"/>
                        </a:rPr>
                        <a:t>Assessor Accreditation Service Provider</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nchor="ctr">
                    <a:solidFill>
                      <a:srgbClr val="00703C">
                        <a:alpha val="10196"/>
                      </a:srgbClr>
                    </a:solidFill>
                  </a:tcPr>
                </a:tc>
                <a:tc>
                  <a:txBody>
                    <a:bodyPr/>
                    <a:lstStyle/>
                    <a:p>
                      <a:pPr algn="ctr">
                        <a:lnSpc>
                          <a:spcPct val="107000"/>
                        </a:lnSpc>
                        <a:spcAft>
                          <a:spcPts val="800"/>
                        </a:spcAft>
                      </a:pPr>
                      <a:r>
                        <a:rPr lang="en-AU" sz="1150" kern="100" dirty="0">
                          <a:effectLst/>
                          <a:latin typeface="+mn-lt"/>
                        </a:rPr>
                        <a:t>Assessor Accreditation Service Provider </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nchor="ctr">
                    <a:solidFill>
                      <a:srgbClr val="00703C">
                        <a:alpha val="10196"/>
                      </a:srgbClr>
                    </a:solidFill>
                  </a:tcPr>
                </a:tc>
                <a:tc>
                  <a:txBody>
                    <a:bodyPr/>
                    <a:lstStyle/>
                    <a:p>
                      <a:pPr algn="ctr">
                        <a:lnSpc>
                          <a:spcPct val="107000"/>
                        </a:lnSpc>
                        <a:spcAft>
                          <a:spcPts val="800"/>
                        </a:spcAft>
                      </a:pPr>
                      <a:r>
                        <a:rPr lang="en-AU" sz="1150" kern="100" dirty="0">
                          <a:effectLst/>
                          <a:latin typeface="+mn-lt"/>
                        </a:rPr>
                        <a:t>Assessor Accreditation Service Provider </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nchor="ctr">
                    <a:solidFill>
                      <a:srgbClr val="00703C">
                        <a:alpha val="10196"/>
                      </a:srgbClr>
                    </a:solidFill>
                  </a:tcPr>
                </a:tc>
                <a:tc>
                  <a:txBody>
                    <a:bodyPr/>
                    <a:lstStyle/>
                    <a:p>
                      <a:pPr algn="ctr">
                        <a:lnSpc>
                          <a:spcPct val="107000"/>
                        </a:lnSpc>
                        <a:spcAft>
                          <a:spcPts val="800"/>
                        </a:spcAft>
                      </a:pPr>
                      <a:r>
                        <a:rPr lang="en-AU" sz="1150" kern="100" dirty="0">
                          <a:effectLst/>
                          <a:latin typeface="+mn-lt"/>
                        </a:rPr>
                        <a:t>NatHERS Administrator </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nchor="ctr">
                    <a:solidFill>
                      <a:srgbClr val="00703C">
                        <a:alpha val="10196"/>
                      </a:srgbClr>
                    </a:solidFill>
                  </a:tcPr>
                </a:tc>
                <a:tc>
                  <a:txBody>
                    <a:bodyPr/>
                    <a:lstStyle/>
                    <a:p>
                      <a:pPr algn="ctr">
                        <a:lnSpc>
                          <a:spcPct val="107000"/>
                        </a:lnSpc>
                        <a:spcAft>
                          <a:spcPts val="800"/>
                        </a:spcAft>
                      </a:pPr>
                      <a:r>
                        <a:rPr lang="en-AU" sz="1150" kern="100" dirty="0">
                          <a:effectLst/>
                          <a:latin typeface="+mn-lt"/>
                        </a:rPr>
                        <a:t> </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nchor="ctr">
                    <a:solidFill>
                      <a:srgbClr val="00703C">
                        <a:alpha val="10196"/>
                      </a:srgbClr>
                    </a:solidFill>
                  </a:tcPr>
                </a:tc>
                <a:extLst>
                  <a:ext uri="{0D108BD9-81ED-4DB2-BD59-A6C34878D82A}">
                    <a16:rowId xmlns:a16="http://schemas.microsoft.com/office/drawing/2014/main" val="1136012545"/>
                  </a:ext>
                </a:extLst>
              </a:tr>
              <a:tr h="656444">
                <a:tc>
                  <a:txBody>
                    <a:bodyPr/>
                    <a:lstStyle/>
                    <a:p>
                      <a:pPr marL="0" algn="l" defTabSz="914400" rtl="0" eaLnBrk="1" latinLnBrk="0" hangingPunct="1">
                        <a:lnSpc>
                          <a:spcPct val="107000"/>
                        </a:lnSpc>
                        <a:spcAft>
                          <a:spcPts val="400"/>
                        </a:spcAft>
                      </a:pPr>
                      <a:r>
                        <a:rPr lang="en-AU" sz="1150" b="0" kern="100" dirty="0">
                          <a:solidFill>
                            <a:schemeClr val="lt1"/>
                          </a:solidFill>
                          <a:effectLst/>
                          <a:latin typeface="+mn-lt"/>
                          <a:ea typeface="+mn-ea"/>
                          <a:cs typeface="+mn-cs"/>
                        </a:rPr>
                        <a:t>Level 2:</a:t>
                      </a:r>
                    </a:p>
                    <a:p>
                      <a:pPr>
                        <a:lnSpc>
                          <a:spcPct val="107000"/>
                        </a:lnSpc>
                        <a:spcAft>
                          <a:spcPts val="800"/>
                        </a:spcAft>
                      </a:pPr>
                      <a:r>
                        <a:rPr lang="en-AU" sz="1150" b="0" kern="100" dirty="0">
                          <a:effectLst/>
                          <a:latin typeface="+mn-lt"/>
                        </a:rPr>
                        <a:t>Activities or actions undertaken that do not comply with NatHERS policy or strategic objectives </a:t>
                      </a:r>
                      <a:endParaRPr lang="en-AU" sz="1150" b="0" kern="100" dirty="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tc>
                  <a:txBody>
                    <a:bodyPr/>
                    <a:lstStyle/>
                    <a:p>
                      <a:pPr algn="ctr">
                        <a:lnSpc>
                          <a:spcPct val="107000"/>
                        </a:lnSpc>
                        <a:spcAft>
                          <a:spcPts val="800"/>
                        </a:spcAft>
                      </a:pPr>
                      <a:r>
                        <a:rPr lang="en-AU" sz="1150" kern="100">
                          <a:effectLst/>
                          <a:latin typeface="+mn-lt"/>
                        </a:rPr>
                        <a:t>Assessor Accreditation Service Provider </a:t>
                      </a:r>
                      <a:endParaRPr lang="en-AU" sz="1150" kern="100">
                        <a:effectLst/>
                        <a:latin typeface="+mn-lt"/>
                        <a:ea typeface="Aptos" panose="020B0004020202020204" pitchFamily="34" charset="0"/>
                        <a:cs typeface="Times New Roman" panose="02020603050405020304" pitchFamily="18" charset="0"/>
                      </a:endParaRPr>
                    </a:p>
                  </a:txBody>
                  <a:tcPr marL="36000" marR="36000" marT="36000" marB="36000" anchor="ctr">
                    <a:solidFill>
                      <a:schemeClr val="bg1"/>
                    </a:solidFill>
                  </a:tcPr>
                </a:tc>
                <a:tc>
                  <a:txBody>
                    <a:bodyPr/>
                    <a:lstStyle/>
                    <a:p>
                      <a:pPr algn="ctr">
                        <a:lnSpc>
                          <a:spcPct val="107000"/>
                        </a:lnSpc>
                        <a:spcAft>
                          <a:spcPts val="800"/>
                        </a:spcAft>
                      </a:pPr>
                      <a:r>
                        <a:rPr lang="en-AU" sz="1150" kern="100" dirty="0">
                          <a:effectLst/>
                          <a:latin typeface="+mn-lt"/>
                        </a:rPr>
                        <a:t>Assessor Accreditation Service Provider </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nchor="ctr">
                    <a:solidFill>
                      <a:schemeClr val="bg1"/>
                    </a:solidFill>
                  </a:tcPr>
                </a:tc>
                <a:tc>
                  <a:txBody>
                    <a:bodyPr/>
                    <a:lstStyle/>
                    <a:p>
                      <a:pPr algn="ctr">
                        <a:lnSpc>
                          <a:spcPct val="107000"/>
                        </a:lnSpc>
                        <a:spcAft>
                          <a:spcPts val="800"/>
                        </a:spcAft>
                      </a:pPr>
                      <a:r>
                        <a:rPr lang="en-AU" sz="1150" kern="100" dirty="0">
                          <a:effectLst/>
                          <a:latin typeface="+mn-lt"/>
                        </a:rPr>
                        <a:t>Assessor Accreditation Service Provider </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nchor="ctr">
                    <a:solidFill>
                      <a:schemeClr val="bg1"/>
                    </a:solidFill>
                  </a:tcPr>
                </a:tc>
                <a:tc>
                  <a:txBody>
                    <a:bodyPr/>
                    <a:lstStyle/>
                    <a:p>
                      <a:pPr algn="ctr">
                        <a:lnSpc>
                          <a:spcPct val="107000"/>
                        </a:lnSpc>
                        <a:spcAft>
                          <a:spcPts val="800"/>
                        </a:spcAft>
                      </a:pPr>
                      <a:r>
                        <a:rPr lang="en-AU" sz="1150" kern="100">
                          <a:effectLst/>
                          <a:latin typeface="+mn-lt"/>
                        </a:rPr>
                        <a:t>NatHERS Administrator </a:t>
                      </a:r>
                      <a:endParaRPr lang="en-AU" sz="1150" kern="100">
                        <a:effectLst/>
                        <a:latin typeface="+mn-lt"/>
                        <a:ea typeface="Aptos" panose="020B0004020202020204" pitchFamily="34" charset="0"/>
                        <a:cs typeface="Times New Roman" panose="02020603050405020304" pitchFamily="18" charset="0"/>
                      </a:endParaRPr>
                    </a:p>
                  </a:txBody>
                  <a:tcPr marL="36000" marR="36000" marT="36000" marB="36000" anchor="ctr">
                    <a:solidFill>
                      <a:schemeClr val="bg1"/>
                    </a:solidFill>
                  </a:tcPr>
                </a:tc>
                <a:tc>
                  <a:txBody>
                    <a:bodyPr/>
                    <a:lstStyle/>
                    <a:p>
                      <a:pPr algn="ctr">
                        <a:lnSpc>
                          <a:spcPct val="107000"/>
                        </a:lnSpc>
                        <a:spcAft>
                          <a:spcPts val="800"/>
                        </a:spcAft>
                      </a:pPr>
                      <a:r>
                        <a:rPr lang="en-AU" sz="1150" kern="100" dirty="0">
                          <a:effectLst/>
                          <a:latin typeface="+mn-lt"/>
                        </a:rPr>
                        <a:t> </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nchor="ctr">
                    <a:solidFill>
                      <a:schemeClr val="bg1"/>
                    </a:solidFill>
                  </a:tcPr>
                </a:tc>
                <a:extLst>
                  <a:ext uri="{0D108BD9-81ED-4DB2-BD59-A6C34878D82A}">
                    <a16:rowId xmlns:a16="http://schemas.microsoft.com/office/drawing/2014/main" val="2755183233"/>
                  </a:ext>
                </a:extLst>
              </a:tr>
              <a:tr h="789813">
                <a:tc>
                  <a:txBody>
                    <a:bodyPr/>
                    <a:lstStyle/>
                    <a:p>
                      <a:pPr marL="0" algn="l" defTabSz="914400" rtl="0" eaLnBrk="1" latinLnBrk="0" hangingPunct="1">
                        <a:lnSpc>
                          <a:spcPct val="107000"/>
                        </a:lnSpc>
                        <a:spcAft>
                          <a:spcPts val="400"/>
                        </a:spcAft>
                      </a:pPr>
                      <a:r>
                        <a:rPr lang="en-AU" sz="1150" b="0" kern="100" dirty="0">
                          <a:solidFill>
                            <a:schemeClr val="lt1"/>
                          </a:solidFill>
                          <a:effectLst/>
                          <a:latin typeface="+mn-lt"/>
                          <a:ea typeface="+mn-ea"/>
                          <a:cs typeface="+mn-cs"/>
                        </a:rPr>
                        <a:t>Level 3:</a:t>
                      </a:r>
                    </a:p>
                    <a:p>
                      <a:pPr>
                        <a:lnSpc>
                          <a:spcPct val="107000"/>
                        </a:lnSpc>
                        <a:spcAft>
                          <a:spcPts val="800"/>
                        </a:spcAft>
                      </a:pPr>
                      <a:r>
                        <a:rPr lang="en-AU" sz="1150" b="0" kern="100" dirty="0">
                          <a:effectLst/>
                          <a:latin typeface="+mn-lt"/>
                        </a:rPr>
                        <a:t>Activities or actions that may indicate serious misconduct, or a danger to health, safety, or the environment </a:t>
                      </a:r>
                      <a:endParaRPr lang="en-AU" sz="1150" b="0" kern="100" dirty="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tc>
                  <a:txBody>
                    <a:bodyPr/>
                    <a:lstStyle/>
                    <a:p>
                      <a:pPr algn="ctr">
                        <a:lnSpc>
                          <a:spcPct val="107000"/>
                        </a:lnSpc>
                        <a:spcAft>
                          <a:spcPts val="800"/>
                        </a:spcAft>
                      </a:pPr>
                      <a:r>
                        <a:rPr lang="en-AU" sz="1150" kern="100">
                          <a:effectLst/>
                          <a:latin typeface="+mn-lt"/>
                        </a:rPr>
                        <a:t>Assessor Accreditation Service Provider </a:t>
                      </a:r>
                      <a:endParaRPr lang="en-AU" sz="1150" kern="100">
                        <a:effectLst/>
                        <a:latin typeface="+mn-lt"/>
                        <a:ea typeface="Aptos" panose="020B0004020202020204" pitchFamily="34" charset="0"/>
                        <a:cs typeface="Times New Roman" panose="02020603050405020304" pitchFamily="18" charset="0"/>
                      </a:endParaRPr>
                    </a:p>
                  </a:txBody>
                  <a:tcPr marL="36000" marR="36000" marT="36000" marB="36000" anchor="ctr">
                    <a:solidFill>
                      <a:srgbClr val="00703C">
                        <a:alpha val="10196"/>
                      </a:srgbClr>
                    </a:solidFill>
                  </a:tcPr>
                </a:tc>
                <a:tc>
                  <a:txBody>
                    <a:bodyPr/>
                    <a:lstStyle/>
                    <a:p>
                      <a:pPr algn="ctr">
                        <a:lnSpc>
                          <a:spcPct val="107000"/>
                        </a:lnSpc>
                        <a:spcAft>
                          <a:spcPts val="800"/>
                        </a:spcAft>
                      </a:pPr>
                      <a:r>
                        <a:rPr lang="en-AU" sz="1150" kern="100" dirty="0">
                          <a:effectLst/>
                          <a:latin typeface="+mn-lt"/>
                        </a:rPr>
                        <a:t>Assessor Accreditation Service Provider </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nchor="ctr">
                    <a:solidFill>
                      <a:srgbClr val="00703C">
                        <a:alpha val="10196"/>
                      </a:srgbClr>
                    </a:solidFill>
                  </a:tcPr>
                </a:tc>
                <a:tc>
                  <a:txBody>
                    <a:bodyPr/>
                    <a:lstStyle/>
                    <a:p>
                      <a:pPr algn="ctr">
                        <a:lnSpc>
                          <a:spcPct val="107000"/>
                        </a:lnSpc>
                        <a:spcAft>
                          <a:spcPts val="800"/>
                        </a:spcAft>
                      </a:pPr>
                      <a:r>
                        <a:rPr lang="en-AU" sz="1150" kern="100" dirty="0">
                          <a:effectLst/>
                          <a:latin typeface="+mn-lt"/>
                        </a:rPr>
                        <a:t>NatHERS Administrator </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nchor="ctr">
                    <a:solidFill>
                      <a:srgbClr val="00703C">
                        <a:alpha val="10196"/>
                      </a:srgbClr>
                    </a:solidFill>
                  </a:tcPr>
                </a:tc>
                <a:tc>
                  <a:txBody>
                    <a:bodyPr/>
                    <a:lstStyle/>
                    <a:p>
                      <a:pPr algn="ctr">
                        <a:lnSpc>
                          <a:spcPct val="107000"/>
                        </a:lnSpc>
                        <a:spcAft>
                          <a:spcPts val="800"/>
                        </a:spcAft>
                      </a:pPr>
                      <a:r>
                        <a:rPr lang="en-AU" sz="1150" kern="100" dirty="0">
                          <a:effectLst/>
                          <a:latin typeface="+mn-lt"/>
                        </a:rPr>
                        <a:t>NatHERS Administrator </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nchor="ctr">
                    <a:solidFill>
                      <a:srgbClr val="00703C">
                        <a:alpha val="10196"/>
                      </a:srgbClr>
                    </a:solidFill>
                  </a:tcPr>
                </a:tc>
                <a:tc>
                  <a:txBody>
                    <a:bodyPr/>
                    <a:lstStyle/>
                    <a:p>
                      <a:pPr algn="ctr">
                        <a:lnSpc>
                          <a:spcPct val="107000"/>
                        </a:lnSpc>
                        <a:spcAft>
                          <a:spcPts val="800"/>
                        </a:spcAft>
                      </a:pPr>
                      <a:r>
                        <a:rPr lang="en-AU" sz="1150" kern="100" dirty="0">
                          <a:effectLst/>
                          <a:latin typeface="+mn-lt"/>
                        </a:rPr>
                        <a:t> </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nchor="ctr">
                    <a:solidFill>
                      <a:srgbClr val="00703C">
                        <a:alpha val="10196"/>
                      </a:srgbClr>
                    </a:solidFill>
                  </a:tcPr>
                </a:tc>
                <a:extLst>
                  <a:ext uri="{0D108BD9-81ED-4DB2-BD59-A6C34878D82A}">
                    <a16:rowId xmlns:a16="http://schemas.microsoft.com/office/drawing/2014/main" val="1310168056"/>
                  </a:ext>
                </a:extLst>
              </a:tr>
              <a:tr h="592093">
                <a:tc>
                  <a:txBody>
                    <a:bodyPr/>
                    <a:lstStyle/>
                    <a:p>
                      <a:pPr marL="0" algn="l" defTabSz="914400" rtl="0" eaLnBrk="1" latinLnBrk="0" hangingPunct="1">
                        <a:lnSpc>
                          <a:spcPct val="107000"/>
                        </a:lnSpc>
                        <a:spcAft>
                          <a:spcPts val="400"/>
                        </a:spcAft>
                      </a:pPr>
                      <a:r>
                        <a:rPr lang="en-AU" sz="1150" b="0" kern="100" dirty="0">
                          <a:solidFill>
                            <a:schemeClr val="lt1"/>
                          </a:solidFill>
                          <a:effectLst/>
                          <a:latin typeface="+mn-lt"/>
                          <a:ea typeface="+mn-ea"/>
                          <a:cs typeface="+mn-cs"/>
                        </a:rPr>
                        <a:t>Level 4: </a:t>
                      </a:r>
                    </a:p>
                    <a:p>
                      <a:pPr>
                        <a:lnSpc>
                          <a:spcPct val="107000"/>
                        </a:lnSpc>
                        <a:spcAft>
                          <a:spcPts val="800"/>
                        </a:spcAft>
                      </a:pPr>
                      <a:r>
                        <a:rPr lang="en-AU" sz="1150" b="0" kern="100" dirty="0">
                          <a:effectLst/>
                          <a:latin typeface="+mn-lt"/>
                        </a:rPr>
                        <a:t>Actual or suspected contravention of the law</a:t>
                      </a:r>
                      <a:endParaRPr lang="en-AU" sz="1150" b="0" kern="100" dirty="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tc>
                  <a:txBody>
                    <a:bodyPr/>
                    <a:lstStyle/>
                    <a:p>
                      <a:pPr algn="ctr">
                        <a:lnSpc>
                          <a:spcPct val="107000"/>
                        </a:lnSpc>
                        <a:spcAft>
                          <a:spcPts val="800"/>
                        </a:spcAft>
                      </a:pPr>
                      <a:r>
                        <a:rPr lang="en-AU" sz="1150" kern="100" dirty="0">
                          <a:effectLst/>
                          <a:latin typeface="+mn-lt"/>
                        </a:rPr>
                        <a:t> </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nchor="ctr">
                    <a:solidFill>
                      <a:schemeClr val="bg1"/>
                    </a:solidFill>
                  </a:tcPr>
                </a:tc>
                <a:tc>
                  <a:txBody>
                    <a:bodyPr/>
                    <a:lstStyle/>
                    <a:p>
                      <a:pPr algn="ctr">
                        <a:lnSpc>
                          <a:spcPct val="107000"/>
                        </a:lnSpc>
                        <a:spcAft>
                          <a:spcPts val="800"/>
                        </a:spcAft>
                      </a:pPr>
                      <a:r>
                        <a:rPr lang="en-AU" sz="1150" kern="100" dirty="0">
                          <a:effectLst/>
                          <a:latin typeface="+mn-lt"/>
                        </a:rPr>
                        <a:t> </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nchor="ctr">
                    <a:solidFill>
                      <a:schemeClr val="bg1"/>
                    </a:solidFill>
                  </a:tcPr>
                </a:tc>
                <a:tc>
                  <a:txBody>
                    <a:bodyPr/>
                    <a:lstStyle/>
                    <a:p>
                      <a:pPr algn="ctr">
                        <a:lnSpc>
                          <a:spcPct val="107000"/>
                        </a:lnSpc>
                        <a:spcAft>
                          <a:spcPts val="800"/>
                        </a:spcAft>
                      </a:pPr>
                      <a:r>
                        <a:rPr lang="en-AU" sz="1150" kern="100">
                          <a:effectLst/>
                          <a:latin typeface="+mn-lt"/>
                        </a:rPr>
                        <a:t> </a:t>
                      </a:r>
                      <a:endParaRPr lang="en-AU" sz="1150" kern="100">
                        <a:effectLst/>
                        <a:latin typeface="+mn-lt"/>
                        <a:ea typeface="Aptos" panose="020B0004020202020204" pitchFamily="34" charset="0"/>
                        <a:cs typeface="Times New Roman" panose="02020603050405020304" pitchFamily="18" charset="0"/>
                      </a:endParaRPr>
                    </a:p>
                  </a:txBody>
                  <a:tcPr marL="36000" marR="36000" marT="36000" marB="36000" anchor="ctr">
                    <a:solidFill>
                      <a:schemeClr val="bg1"/>
                    </a:solidFill>
                  </a:tcPr>
                </a:tc>
                <a:tc>
                  <a:txBody>
                    <a:bodyPr/>
                    <a:lstStyle/>
                    <a:p>
                      <a:pPr algn="ctr">
                        <a:lnSpc>
                          <a:spcPct val="107000"/>
                        </a:lnSpc>
                        <a:spcAft>
                          <a:spcPts val="800"/>
                        </a:spcAft>
                      </a:pPr>
                      <a:r>
                        <a:rPr lang="en-AU" sz="1150" kern="100" dirty="0">
                          <a:effectLst/>
                          <a:latin typeface="+mn-lt"/>
                        </a:rPr>
                        <a:t> </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nchor="ctr">
                    <a:solidFill>
                      <a:schemeClr val="bg1"/>
                    </a:solidFill>
                  </a:tcPr>
                </a:tc>
                <a:tc>
                  <a:txBody>
                    <a:bodyPr/>
                    <a:lstStyle/>
                    <a:p>
                      <a:pPr algn="ctr">
                        <a:lnSpc>
                          <a:spcPct val="107000"/>
                        </a:lnSpc>
                        <a:spcAft>
                          <a:spcPts val="800"/>
                        </a:spcAft>
                      </a:pPr>
                      <a:r>
                        <a:rPr lang="en-AU" sz="1150" kern="100" dirty="0">
                          <a:effectLst/>
                          <a:latin typeface="+mn-lt"/>
                        </a:rPr>
                        <a:t>Assessor Accreditation Service Provider </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nchor="ctr">
                    <a:solidFill>
                      <a:schemeClr val="bg1"/>
                    </a:solidFill>
                  </a:tcPr>
                </a:tc>
                <a:extLst>
                  <a:ext uri="{0D108BD9-81ED-4DB2-BD59-A6C34878D82A}">
                    <a16:rowId xmlns:a16="http://schemas.microsoft.com/office/drawing/2014/main" val="967108706"/>
                  </a:ext>
                </a:extLst>
              </a:tr>
            </a:tbl>
          </a:graphicData>
        </a:graphic>
      </p:graphicFrame>
      <p:sp>
        <p:nvSpPr>
          <p:cNvPr id="4" name="TextBox 3">
            <a:extLst>
              <a:ext uri="{FF2B5EF4-FFF2-40B4-BE49-F238E27FC236}">
                <a16:creationId xmlns:a16="http://schemas.microsoft.com/office/drawing/2014/main" id="{7156517F-5B54-2895-003E-D034C7B1F681}"/>
              </a:ext>
            </a:extLst>
          </p:cNvPr>
          <p:cNvSpPr txBox="1"/>
          <p:nvPr/>
        </p:nvSpPr>
        <p:spPr>
          <a:xfrm>
            <a:off x="604836" y="4935730"/>
            <a:ext cx="10743093" cy="307777"/>
          </a:xfrm>
          <a:prstGeom prst="rect">
            <a:avLst/>
          </a:prstGeom>
          <a:noFill/>
        </p:spPr>
        <p:txBody>
          <a:bodyPr wrap="square" rtlCol="0">
            <a:spAutoFit/>
          </a:bodyPr>
          <a:lstStyle/>
          <a:p>
            <a:r>
              <a:rPr lang="en-AU" sz="1400" i="1" dirty="0"/>
              <a:t>*Internal reviews must be undertaken by a person not involved in the original complaint handling or investigation</a:t>
            </a:r>
          </a:p>
        </p:txBody>
      </p:sp>
      <p:sp>
        <p:nvSpPr>
          <p:cNvPr id="2" name="TextBox 1">
            <a:extLst>
              <a:ext uri="{FF2B5EF4-FFF2-40B4-BE49-F238E27FC236}">
                <a16:creationId xmlns:a16="http://schemas.microsoft.com/office/drawing/2014/main" id="{31D59C7E-1637-F038-28CA-228B799D4126}"/>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37</a:t>
            </a:fld>
            <a:endParaRPr lang="en-AU" sz="900"/>
          </a:p>
        </p:txBody>
      </p:sp>
    </p:spTree>
    <p:extLst>
      <p:ext uri="{BB962C8B-B14F-4D97-AF65-F5344CB8AC3E}">
        <p14:creationId xmlns:p14="http://schemas.microsoft.com/office/powerpoint/2010/main" val="689166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6829881-E6AC-90C0-46A4-73BBDAFDBA14}"/>
              </a:ext>
            </a:extLst>
          </p:cNvPr>
          <p:cNvSpPr txBox="1">
            <a:spLocks noGrp="1"/>
          </p:cNvSpPr>
          <p:nvPr>
            <p:ph type="title" idx="4294967295"/>
          </p:nvPr>
        </p:nvSpPr>
        <p:spPr>
          <a:xfrm>
            <a:off x="835801" y="453420"/>
            <a:ext cx="8603474" cy="8300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b="1" kern="120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400" b="1" i="0" u="none" strike="noStrike" kern="1200" cap="none" spc="0" normalizeH="0" baseline="0" noProof="0">
                <a:ln>
                  <a:noFill/>
                </a:ln>
                <a:solidFill>
                  <a:schemeClr val="bg2"/>
                </a:solidFill>
                <a:effectLst/>
                <a:uLnTx/>
                <a:uFillTx/>
                <a:latin typeface="+mn-lt"/>
                <a:ea typeface="+mj-ea"/>
                <a:cs typeface="+mj-cs"/>
              </a:rPr>
              <a:t>Complaints about delivery partners:</a:t>
            </a:r>
            <a:br>
              <a:rPr kumimoji="0" lang="en-AU" sz="4400" b="1" i="0" u="none" strike="noStrike" kern="1200" cap="none" spc="0" normalizeH="0" baseline="0" noProof="0">
                <a:ln>
                  <a:noFill/>
                </a:ln>
                <a:solidFill>
                  <a:schemeClr val="bg2"/>
                </a:solidFill>
                <a:effectLst/>
                <a:uLnTx/>
                <a:uFillTx/>
                <a:latin typeface="+mn-lt"/>
                <a:ea typeface="+mj-ea"/>
                <a:cs typeface="+mj-cs"/>
              </a:rPr>
            </a:br>
            <a:r>
              <a:rPr kumimoji="0" lang="en-AU" sz="1600" b="0" i="0" u="none" strike="noStrike" kern="1200" cap="none" spc="0" normalizeH="0" baseline="0" noProof="0">
                <a:ln>
                  <a:noFill/>
                </a:ln>
                <a:solidFill>
                  <a:schemeClr val="bg2"/>
                </a:solidFill>
                <a:effectLst/>
                <a:uLnTx/>
                <a:uFillTx/>
                <a:latin typeface="+mn-lt"/>
                <a:ea typeface="+mj-ea"/>
                <a:cs typeface="+mj-cs"/>
              </a:rPr>
              <a:t>Assessor Accreditation Service Providers, Software Providers, or Quality Assurance Reviewers</a:t>
            </a:r>
            <a:endParaRPr kumimoji="0" lang="en-AU" sz="1600" b="0" i="0" u="none" strike="noStrike" kern="1200" cap="none" spc="0" normalizeH="0" baseline="0" noProof="0">
              <a:ln>
                <a:noFill/>
              </a:ln>
              <a:solidFill>
                <a:schemeClr val="bg2"/>
              </a:solidFill>
              <a:effectLst/>
              <a:uLnTx/>
              <a:uFillTx/>
              <a:latin typeface="+mn-lt"/>
              <a:ea typeface="Calibri"/>
              <a:cs typeface="Calibri"/>
            </a:endParaRPr>
          </a:p>
        </p:txBody>
      </p:sp>
      <p:graphicFrame>
        <p:nvGraphicFramePr>
          <p:cNvPr id="8" name="Table 7">
            <a:extLst>
              <a:ext uri="{FF2B5EF4-FFF2-40B4-BE49-F238E27FC236}">
                <a16:creationId xmlns:a16="http://schemas.microsoft.com/office/drawing/2014/main" id="{43DC939E-52DD-25E1-83EB-F5CE919BAE70}"/>
              </a:ext>
            </a:extLst>
          </p:cNvPr>
          <p:cNvGraphicFramePr>
            <a:graphicFrameLocks noGrp="1"/>
          </p:cNvGraphicFramePr>
          <p:nvPr>
            <p:extLst>
              <p:ext uri="{D42A27DB-BD31-4B8C-83A1-F6EECF244321}">
                <p14:modId xmlns:p14="http://schemas.microsoft.com/office/powerpoint/2010/main" val="2970113803"/>
              </p:ext>
            </p:extLst>
          </p:nvPr>
        </p:nvGraphicFramePr>
        <p:xfrm>
          <a:off x="604803" y="1433662"/>
          <a:ext cx="10664465" cy="3547429"/>
        </p:xfrm>
        <a:graphic>
          <a:graphicData uri="http://schemas.openxmlformats.org/drawingml/2006/table">
            <a:tbl>
              <a:tblPr firstRow="1" firstCol="1" bandRow="1">
                <a:tableStyleId>{5C22544A-7EE6-4342-B048-85BDC9FD1C3A}</a:tableStyleId>
              </a:tblPr>
              <a:tblGrid>
                <a:gridCol w="3354640">
                  <a:extLst>
                    <a:ext uri="{9D8B030D-6E8A-4147-A177-3AD203B41FA5}">
                      <a16:colId xmlns:a16="http://schemas.microsoft.com/office/drawing/2014/main" val="1807978491"/>
                    </a:ext>
                  </a:extLst>
                </a:gridCol>
                <a:gridCol w="1461965">
                  <a:extLst>
                    <a:ext uri="{9D8B030D-6E8A-4147-A177-3AD203B41FA5}">
                      <a16:colId xmlns:a16="http://schemas.microsoft.com/office/drawing/2014/main" val="4135026118"/>
                    </a:ext>
                  </a:extLst>
                </a:gridCol>
                <a:gridCol w="1461965">
                  <a:extLst>
                    <a:ext uri="{9D8B030D-6E8A-4147-A177-3AD203B41FA5}">
                      <a16:colId xmlns:a16="http://schemas.microsoft.com/office/drawing/2014/main" val="3407881830"/>
                    </a:ext>
                  </a:extLst>
                </a:gridCol>
                <a:gridCol w="1461965">
                  <a:extLst>
                    <a:ext uri="{9D8B030D-6E8A-4147-A177-3AD203B41FA5}">
                      <a16:colId xmlns:a16="http://schemas.microsoft.com/office/drawing/2014/main" val="1031258744"/>
                    </a:ext>
                  </a:extLst>
                </a:gridCol>
                <a:gridCol w="1461965">
                  <a:extLst>
                    <a:ext uri="{9D8B030D-6E8A-4147-A177-3AD203B41FA5}">
                      <a16:colId xmlns:a16="http://schemas.microsoft.com/office/drawing/2014/main" val="311025662"/>
                    </a:ext>
                  </a:extLst>
                </a:gridCol>
                <a:gridCol w="1461965">
                  <a:extLst>
                    <a:ext uri="{9D8B030D-6E8A-4147-A177-3AD203B41FA5}">
                      <a16:colId xmlns:a16="http://schemas.microsoft.com/office/drawing/2014/main" val="436137902"/>
                    </a:ext>
                  </a:extLst>
                </a:gridCol>
              </a:tblGrid>
              <a:tr h="516571">
                <a:tc>
                  <a:txBody>
                    <a:bodyPr/>
                    <a:lstStyle/>
                    <a:p>
                      <a:pPr>
                        <a:lnSpc>
                          <a:spcPct val="107000"/>
                        </a:lnSpc>
                        <a:spcAft>
                          <a:spcPts val="800"/>
                        </a:spcAft>
                      </a:pPr>
                      <a:r>
                        <a:rPr lang="en-AU" sz="1150" kern="100">
                          <a:effectLst/>
                          <a:latin typeface="+mn-lt"/>
                        </a:rPr>
                        <a:t>Type of complaint</a:t>
                      </a:r>
                      <a:endParaRPr lang="en-AU" sz="1150" kern="10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tc>
                  <a:txBody>
                    <a:bodyPr/>
                    <a:lstStyle/>
                    <a:p>
                      <a:pPr>
                        <a:lnSpc>
                          <a:spcPct val="107000"/>
                        </a:lnSpc>
                        <a:spcAft>
                          <a:spcPts val="800"/>
                        </a:spcAft>
                      </a:pPr>
                      <a:r>
                        <a:rPr lang="en-AU" sz="1150" kern="100">
                          <a:effectLst/>
                          <a:latin typeface="+mn-lt"/>
                        </a:rPr>
                        <a:t>Frontline resolution</a:t>
                      </a:r>
                      <a:endParaRPr lang="en-AU" sz="1150" kern="10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tc>
                  <a:txBody>
                    <a:bodyPr/>
                    <a:lstStyle/>
                    <a:p>
                      <a:pPr>
                        <a:lnSpc>
                          <a:spcPct val="107000"/>
                        </a:lnSpc>
                        <a:spcAft>
                          <a:spcPts val="800"/>
                        </a:spcAft>
                      </a:pPr>
                      <a:r>
                        <a:rPr lang="en-AU" sz="1150" kern="100">
                          <a:effectLst/>
                          <a:latin typeface="+mn-lt"/>
                        </a:rPr>
                        <a:t>Investigation if required</a:t>
                      </a:r>
                      <a:endParaRPr lang="en-AU" sz="1150" kern="10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tc>
                  <a:txBody>
                    <a:bodyPr/>
                    <a:lstStyle/>
                    <a:p>
                      <a:pPr>
                        <a:lnSpc>
                          <a:spcPct val="107000"/>
                        </a:lnSpc>
                        <a:spcAft>
                          <a:spcPts val="800"/>
                        </a:spcAft>
                      </a:pPr>
                      <a:r>
                        <a:rPr lang="en-AU" sz="1150" kern="100" dirty="0">
                          <a:effectLst/>
                          <a:latin typeface="+mn-lt"/>
                        </a:rPr>
                        <a:t>Internal Review if requested*</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tc>
                  <a:txBody>
                    <a:bodyPr/>
                    <a:lstStyle/>
                    <a:p>
                      <a:pPr>
                        <a:lnSpc>
                          <a:spcPct val="107000"/>
                        </a:lnSpc>
                        <a:spcAft>
                          <a:spcPts val="800"/>
                        </a:spcAft>
                      </a:pPr>
                      <a:r>
                        <a:rPr lang="en-AU" sz="1150" kern="100">
                          <a:effectLst/>
                          <a:latin typeface="+mn-lt"/>
                        </a:rPr>
                        <a:t>External review if requested</a:t>
                      </a:r>
                      <a:endParaRPr lang="en-AU" sz="1150" kern="10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tc>
                  <a:txBody>
                    <a:bodyPr/>
                    <a:lstStyle/>
                    <a:p>
                      <a:pPr>
                        <a:lnSpc>
                          <a:spcPct val="107000"/>
                        </a:lnSpc>
                        <a:spcAft>
                          <a:spcPts val="800"/>
                        </a:spcAft>
                      </a:pPr>
                      <a:r>
                        <a:rPr lang="en-AU" sz="1150" kern="100">
                          <a:effectLst/>
                          <a:latin typeface="+mn-lt"/>
                        </a:rPr>
                        <a:t>Referral to law enforcement or regulator </a:t>
                      </a:r>
                      <a:endParaRPr lang="en-AU" sz="1150" kern="10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extLst>
                  <a:ext uri="{0D108BD9-81ED-4DB2-BD59-A6C34878D82A}">
                    <a16:rowId xmlns:a16="http://schemas.microsoft.com/office/drawing/2014/main" val="2682957499"/>
                  </a:ext>
                </a:extLst>
              </a:tr>
              <a:tr h="787536">
                <a:tc>
                  <a:txBody>
                    <a:bodyPr/>
                    <a:lstStyle/>
                    <a:p>
                      <a:pPr>
                        <a:lnSpc>
                          <a:spcPct val="107000"/>
                        </a:lnSpc>
                        <a:spcAft>
                          <a:spcPts val="400"/>
                        </a:spcAft>
                      </a:pPr>
                      <a:r>
                        <a:rPr lang="en-AU" sz="1150" b="0" kern="100" dirty="0">
                          <a:effectLst/>
                          <a:latin typeface="+mn-lt"/>
                        </a:rPr>
                        <a:t>Level 1:</a:t>
                      </a:r>
                    </a:p>
                    <a:p>
                      <a:pPr>
                        <a:lnSpc>
                          <a:spcPct val="107000"/>
                        </a:lnSpc>
                        <a:spcAft>
                          <a:spcPts val="800"/>
                        </a:spcAft>
                      </a:pPr>
                      <a:r>
                        <a:rPr lang="en-AU" sz="1150" b="0" kern="100" dirty="0">
                          <a:effectLst/>
                          <a:latin typeface="+mn-lt"/>
                        </a:rPr>
                        <a:t>Language, commentary or behaviour inappropriate for the position, context or location</a:t>
                      </a:r>
                      <a:endParaRPr lang="en-AU" sz="1150" b="0" kern="100" dirty="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tc>
                  <a:txBody>
                    <a:bodyPr/>
                    <a:lstStyle/>
                    <a:p>
                      <a:pPr algn="ctr">
                        <a:lnSpc>
                          <a:spcPct val="107000"/>
                        </a:lnSpc>
                        <a:spcAft>
                          <a:spcPts val="800"/>
                        </a:spcAft>
                      </a:pPr>
                      <a:r>
                        <a:rPr lang="en-AU" sz="1150" kern="100" dirty="0">
                          <a:effectLst/>
                          <a:latin typeface="+mn-lt"/>
                          <a:ea typeface="Calibri" panose="020F0502020204030204" pitchFamily="34" charset="0"/>
                          <a:cs typeface="Calibri"/>
                        </a:rPr>
                        <a:t>NatHERS Administrator staff</a:t>
                      </a:r>
                      <a:endParaRPr lang="en-AU" sz="1150" kern="100" dirty="0">
                        <a:effectLst/>
                        <a:latin typeface="+mn-lt"/>
                        <a:ea typeface="Calibri" panose="020F0502020204030204" pitchFamily="34" charset="0"/>
                        <a:cs typeface="Arial" panose="020B0604020202020204" pitchFamily="34" charset="0"/>
                      </a:endParaRPr>
                    </a:p>
                  </a:txBody>
                  <a:tcPr marL="36000" marR="36000" marT="36000" marB="36000" anchor="ctr">
                    <a:solidFill>
                      <a:srgbClr val="00703C">
                        <a:alpha val="10196"/>
                      </a:srgb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AU" sz="1150" kern="100" dirty="0">
                          <a:effectLst/>
                          <a:latin typeface="+mn-lt"/>
                          <a:ea typeface="Calibri" panose="020F0502020204030204" pitchFamily="34" charset="0"/>
                          <a:cs typeface="Calibri"/>
                        </a:rPr>
                        <a:t>NatHERS Administrator staff</a:t>
                      </a:r>
                      <a:endParaRPr lang="en-AU" sz="1150" kern="100" dirty="0">
                        <a:effectLst/>
                        <a:latin typeface="+mn-lt"/>
                        <a:ea typeface="Calibri" panose="020F0502020204030204" pitchFamily="34" charset="0"/>
                        <a:cs typeface="Arial" panose="020B0604020202020204" pitchFamily="34" charset="0"/>
                      </a:endParaRPr>
                    </a:p>
                  </a:txBody>
                  <a:tcPr marL="36000" marR="36000" marT="36000" marB="36000" anchor="ctr">
                    <a:solidFill>
                      <a:srgbClr val="00703C">
                        <a:alpha val="10196"/>
                      </a:srgbClr>
                    </a:solidFill>
                  </a:tcPr>
                </a:tc>
                <a:tc>
                  <a:txBody>
                    <a:bodyPr/>
                    <a:lstStyle/>
                    <a:p>
                      <a:pPr algn="ctr">
                        <a:lnSpc>
                          <a:spcPct val="107000"/>
                        </a:lnSpc>
                        <a:spcAft>
                          <a:spcPts val="800"/>
                        </a:spcAft>
                      </a:pPr>
                      <a:r>
                        <a:rPr lang="en-AU" sz="1150" kern="100" dirty="0" err="1">
                          <a:effectLst/>
                          <a:latin typeface="+mn-lt"/>
                          <a:ea typeface="Calibri" panose="020F0502020204030204" pitchFamily="34" charset="0"/>
                          <a:cs typeface="Calibri"/>
                        </a:rPr>
                        <a:t>NatHERS</a:t>
                      </a:r>
                      <a:r>
                        <a:rPr lang="en-AU" sz="1150" kern="100" dirty="0">
                          <a:effectLst/>
                          <a:latin typeface="+mn-lt"/>
                          <a:ea typeface="Calibri" panose="020F0502020204030204" pitchFamily="34" charset="0"/>
                          <a:cs typeface="Calibri"/>
                        </a:rPr>
                        <a:t> Administrator staff</a:t>
                      </a:r>
                      <a:endParaRPr lang="en-AU" sz="1150" kern="100" dirty="0">
                        <a:effectLst/>
                        <a:latin typeface="+mn-lt"/>
                        <a:ea typeface="Calibri" panose="020F0502020204030204" pitchFamily="34" charset="0"/>
                        <a:cs typeface="Arial" panose="020B0604020202020204" pitchFamily="34" charset="0"/>
                      </a:endParaRPr>
                    </a:p>
                  </a:txBody>
                  <a:tcPr marL="36000" marR="36000" marT="36000" marB="36000" anchor="ctr">
                    <a:solidFill>
                      <a:srgbClr val="00703C">
                        <a:alpha val="10196"/>
                      </a:srgb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AU" sz="1150" kern="0" dirty="0">
                          <a:solidFill>
                            <a:schemeClr val="tx2"/>
                          </a:solidFill>
                          <a:effectLst/>
                          <a:latin typeface="+mn-lt"/>
                          <a:ea typeface="Times New Roman" panose="02020603050405020304" pitchFamily="18" charset="0"/>
                          <a:cs typeface="Calibri"/>
                        </a:rPr>
                        <a:t>Commonwealth Ombudsman</a:t>
                      </a:r>
                      <a:endParaRPr lang="en-AU" sz="1150" kern="100" dirty="0">
                        <a:solidFill>
                          <a:schemeClr val="tx2"/>
                        </a:solidFill>
                        <a:effectLst/>
                        <a:latin typeface="+mn-lt"/>
                        <a:ea typeface="Calibri" panose="020F0502020204030204" pitchFamily="34" charset="0"/>
                        <a:cs typeface="Calibri"/>
                      </a:endParaRPr>
                    </a:p>
                  </a:txBody>
                  <a:tcPr marL="36000" marR="36000" marT="36000" marB="36000" anchor="ctr">
                    <a:solidFill>
                      <a:srgbClr val="00703C">
                        <a:alpha val="10196"/>
                      </a:srgb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AU" sz="1150" kern="100">
                          <a:effectLst/>
                          <a:latin typeface="+mn-lt"/>
                        </a:rPr>
                        <a:t> </a:t>
                      </a:r>
                      <a:endParaRPr lang="en-AU" sz="1150" kern="100">
                        <a:effectLst/>
                        <a:latin typeface="+mn-lt"/>
                        <a:ea typeface="Aptos" panose="020B0004020202020204" pitchFamily="34" charset="0"/>
                        <a:cs typeface="Times New Roman" panose="02020603050405020304" pitchFamily="18" charset="0"/>
                      </a:endParaRPr>
                    </a:p>
                  </a:txBody>
                  <a:tcPr marL="36000" marR="36000" marT="36000" marB="36000" anchor="ctr">
                    <a:solidFill>
                      <a:srgbClr val="00703C">
                        <a:alpha val="10196"/>
                      </a:srgbClr>
                    </a:solidFill>
                  </a:tcPr>
                </a:tc>
                <a:extLst>
                  <a:ext uri="{0D108BD9-81ED-4DB2-BD59-A6C34878D82A}">
                    <a16:rowId xmlns:a16="http://schemas.microsoft.com/office/drawing/2014/main" val="1136012545"/>
                  </a:ext>
                </a:extLst>
              </a:tr>
              <a:tr h="656444">
                <a:tc>
                  <a:txBody>
                    <a:bodyPr/>
                    <a:lstStyle/>
                    <a:p>
                      <a:pPr marL="0" algn="l" defTabSz="914400" rtl="0" eaLnBrk="1" latinLnBrk="0" hangingPunct="1">
                        <a:lnSpc>
                          <a:spcPct val="107000"/>
                        </a:lnSpc>
                        <a:spcAft>
                          <a:spcPts val="400"/>
                        </a:spcAft>
                      </a:pPr>
                      <a:r>
                        <a:rPr lang="en-AU" sz="1150" b="0" kern="100" dirty="0">
                          <a:solidFill>
                            <a:schemeClr val="lt1"/>
                          </a:solidFill>
                          <a:effectLst/>
                          <a:latin typeface="+mn-lt"/>
                          <a:ea typeface="+mn-ea"/>
                          <a:cs typeface="+mn-cs"/>
                        </a:rPr>
                        <a:t>Level 2:</a:t>
                      </a:r>
                    </a:p>
                    <a:p>
                      <a:pPr>
                        <a:lnSpc>
                          <a:spcPct val="107000"/>
                        </a:lnSpc>
                        <a:spcAft>
                          <a:spcPts val="800"/>
                        </a:spcAft>
                      </a:pPr>
                      <a:r>
                        <a:rPr lang="en-AU" sz="1150" b="0" kern="100" dirty="0">
                          <a:effectLst/>
                          <a:latin typeface="+mn-lt"/>
                        </a:rPr>
                        <a:t>Activities or actions undertaken that do not comply with NatHERS policy or strategic objectives </a:t>
                      </a:r>
                      <a:endParaRPr lang="en-AU" sz="1150" b="0" kern="100" dirty="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U" sz="1150" b="0" i="0" u="none" strike="noStrike" kern="100" cap="none" spc="0" normalizeH="0" baseline="0" noProof="0">
                          <a:ln>
                            <a:noFill/>
                          </a:ln>
                          <a:solidFill>
                            <a:prstClr val="black"/>
                          </a:solidFill>
                          <a:effectLst/>
                          <a:uLnTx/>
                          <a:uFillTx/>
                          <a:latin typeface="+mn-lt"/>
                          <a:ea typeface="Calibri" panose="020F0502020204030204" pitchFamily="34" charset="0"/>
                          <a:cs typeface="Calibri"/>
                        </a:rPr>
                        <a:t>NatHERS Administrator staff</a:t>
                      </a:r>
                      <a:endParaRPr kumimoji="0" lang="en-AU" sz="115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endParaRPr>
                    </a:p>
                  </a:txBody>
                  <a:tcPr marL="36000" marR="36000" marT="36000" marB="36000" anchor="ctr">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U" sz="1150" b="0" i="0" u="none" strike="noStrike" kern="100" cap="none" spc="0" normalizeH="0" baseline="0" noProof="0" dirty="0">
                          <a:ln>
                            <a:noFill/>
                          </a:ln>
                          <a:solidFill>
                            <a:prstClr val="black"/>
                          </a:solidFill>
                          <a:effectLst/>
                          <a:uLnTx/>
                          <a:uFillTx/>
                          <a:latin typeface="+mn-lt"/>
                          <a:ea typeface="Calibri" panose="020F0502020204030204" pitchFamily="34" charset="0"/>
                          <a:cs typeface="Calibri"/>
                        </a:rPr>
                        <a:t>NatHERS Administrator staff</a:t>
                      </a:r>
                      <a:endParaRPr kumimoji="0" lang="en-AU" sz="115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endParaRPr>
                    </a:p>
                  </a:txBody>
                  <a:tcPr marL="36000" marR="36000" marT="36000" marB="36000" anchor="ctr">
                    <a:solidFill>
                      <a:schemeClr val="bg1"/>
                    </a:solidFill>
                  </a:tcPr>
                </a:tc>
                <a:tc>
                  <a:txBody>
                    <a:bodyPr/>
                    <a:lstStyle/>
                    <a:p>
                      <a:pPr algn="ctr">
                        <a:lnSpc>
                          <a:spcPct val="107000"/>
                        </a:lnSpc>
                        <a:spcAft>
                          <a:spcPts val="800"/>
                        </a:spcAft>
                      </a:pPr>
                      <a:r>
                        <a:rPr lang="en-AU" sz="1150" kern="100" dirty="0">
                          <a:effectLst/>
                          <a:latin typeface="+mn-lt"/>
                          <a:ea typeface="Calibri" panose="020F0502020204030204" pitchFamily="34" charset="0"/>
                          <a:cs typeface="Calibri"/>
                        </a:rPr>
                        <a:t>NatHERS Administrator Manager</a:t>
                      </a:r>
                      <a:endParaRPr lang="en-AU" sz="1150" kern="100" dirty="0">
                        <a:effectLst/>
                        <a:latin typeface="+mn-lt"/>
                        <a:ea typeface="Calibri" panose="020F0502020204030204" pitchFamily="34" charset="0"/>
                        <a:cs typeface="Arial" panose="020B0604020202020204" pitchFamily="34" charset="0"/>
                      </a:endParaRPr>
                    </a:p>
                  </a:txBody>
                  <a:tcPr marL="36000" marR="36000" marT="36000" marB="36000" anchor="ctr">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AU" sz="1150" kern="0" dirty="0">
                          <a:solidFill>
                            <a:schemeClr val="tx2"/>
                          </a:solidFill>
                          <a:effectLst/>
                          <a:latin typeface="+mn-lt"/>
                          <a:ea typeface="Times New Roman" panose="02020603050405020304" pitchFamily="18" charset="0"/>
                          <a:cs typeface="Calibri"/>
                        </a:rPr>
                        <a:t>Commonwealth Ombudsman</a:t>
                      </a:r>
                      <a:endParaRPr lang="en-AU" sz="1150" kern="100" dirty="0">
                        <a:solidFill>
                          <a:schemeClr val="tx2"/>
                        </a:solidFill>
                        <a:effectLst/>
                        <a:latin typeface="+mn-lt"/>
                        <a:ea typeface="Calibri" panose="020F0502020204030204" pitchFamily="34" charset="0"/>
                        <a:cs typeface="Calibri"/>
                      </a:endParaRPr>
                    </a:p>
                  </a:txBody>
                  <a:tcPr marL="36000" marR="36000" marT="36000" marB="36000" anchor="ctr">
                    <a:solidFill>
                      <a:schemeClr val="bg1"/>
                    </a:solidFill>
                  </a:tcPr>
                </a:tc>
                <a:tc>
                  <a:txBody>
                    <a:bodyPr/>
                    <a:lstStyle/>
                    <a:p>
                      <a:pPr algn="ctr">
                        <a:lnSpc>
                          <a:spcPct val="107000"/>
                        </a:lnSpc>
                        <a:spcAft>
                          <a:spcPts val="800"/>
                        </a:spcAft>
                      </a:pPr>
                      <a:r>
                        <a:rPr lang="en-AU" sz="1150" kern="100">
                          <a:effectLst/>
                          <a:latin typeface="+mn-lt"/>
                        </a:rPr>
                        <a:t> </a:t>
                      </a:r>
                      <a:endParaRPr lang="en-AU" sz="1150" kern="100">
                        <a:effectLst/>
                        <a:latin typeface="+mn-lt"/>
                        <a:ea typeface="Aptos" panose="020B0004020202020204" pitchFamily="34" charset="0"/>
                        <a:cs typeface="Times New Roman" panose="02020603050405020304" pitchFamily="18" charset="0"/>
                      </a:endParaRPr>
                    </a:p>
                  </a:txBody>
                  <a:tcPr marL="36000" marR="36000" marT="36000" marB="36000" anchor="ctr">
                    <a:solidFill>
                      <a:schemeClr val="bg1"/>
                    </a:solidFill>
                  </a:tcPr>
                </a:tc>
                <a:extLst>
                  <a:ext uri="{0D108BD9-81ED-4DB2-BD59-A6C34878D82A}">
                    <a16:rowId xmlns:a16="http://schemas.microsoft.com/office/drawing/2014/main" val="2755183233"/>
                  </a:ext>
                </a:extLst>
              </a:tr>
              <a:tr h="789813">
                <a:tc>
                  <a:txBody>
                    <a:bodyPr/>
                    <a:lstStyle/>
                    <a:p>
                      <a:pPr marL="0" algn="l" defTabSz="914400" rtl="0" eaLnBrk="1" latinLnBrk="0" hangingPunct="1">
                        <a:lnSpc>
                          <a:spcPct val="107000"/>
                        </a:lnSpc>
                        <a:spcAft>
                          <a:spcPts val="400"/>
                        </a:spcAft>
                      </a:pPr>
                      <a:r>
                        <a:rPr lang="en-AU" sz="1150" b="0" kern="100" dirty="0">
                          <a:solidFill>
                            <a:schemeClr val="lt1"/>
                          </a:solidFill>
                          <a:effectLst/>
                          <a:latin typeface="+mn-lt"/>
                          <a:ea typeface="+mn-ea"/>
                          <a:cs typeface="+mn-cs"/>
                        </a:rPr>
                        <a:t>Level 3:</a:t>
                      </a:r>
                    </a:p>
                    <a:p>
                      <a:pPr>
                        <a:lnSpc>
                          <a:spcPct val="107000"/>
                        </a:lnSpc>
                        <a:spcAft>
                          <a:spcPts val="800"/>
                        </a:spcAft>
                      </a:pPr>
                      <a:r>
                        <a:rPr lang="en-AU" sz="1150" b="0" kern="100" dirty="0">
                          <a:effectLst/>
                          <a:latin typeface="+mn-lt"/>
                        </a:rPr>
                        <a:t>Activities or actions that may indicate serious misconduct, or a danger to health, safety, or the environment </a:t>
                      </a:r>
                      <a:endParaRPr lang="en-AU" sz="1150" b="0" kern="100" dirty="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U" sz="1150" b="0" i="0" u="none" strike="noStrike" kern="100" cap="none" spc="0" normalizeH="0" baseline="0" noProof="0">
                          <a:ln>
                            <a:noFill/>
                          </a:ln>
                          <a:solidFill>
                            <a:prstClr val="black"/>
                          </a:solidFill>
                          <a:effectLst/>
                          <a:uLnTx/>
                          <a:uFillTx/>
                          <a:latin typeface="+mn-lt"/>
                          <a:ea typeface="Calibri" panose="020F0502020204030204" pitchFamily="34" charset="0"/>
                          <a:cs typeface="Calibri"/>
                        </a:rPr>
                        <a:t>NatHERS Administrator staff</a:t>
                      </a:r>
                      <a:endParaRPr kumimoji="0" lang="en-AU" sz="115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endParaRPr>
                    </a:p>
                  </a:txBody>
                  <a:tcPr marL="36000" marR="36000" marT="36000" marB="36000" anchor="ctr">
                    <a:solidFill>
                      <a:srgbClr val="00703C">
                        <a:alpha val="10196"/>
                      </a:srgb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U" sz="1150" b="0" i="0" u="none" strike="noStrike" kern="100" cap="none" spc="0" normalizeH="0" baseline="0" noProof="0">
                          <a:ln>
                            <a:noFill/>
                          </a:ln>
                          <a:solidFill>
                            <a:prstClr val="black"/>
                          </a:solidFill>
                          <a:effectLst/>
                          <a:uLnTx/>
                          <a:uFillTx/>
                          <a:latin typeface="+mn-lt"/>
                          <a:ea typeface="Calibri" panose="020F0502020204030204" pitchFamily="34" charset="0"/>
                          <a:cs typeface="Calibri"/>
                        </a:rPr>
                        <a:t>NatHERS Administrator Manager</a:t>
                      </a:r>
                      <a:endParaRPr kumimoji="0" lang="en-AU" sz="115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endParaRPr>
                    </a:p>
                  </a:txBody>
                  <a:tcPr marL="36000" marR="36000" marT="36000" marB="36000" anchor="ctr">
                    <a:solidFill>
                      <a:srgbClr val="00703C">
                        <a:alpha val="10196"/>
                      </a:srgb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U" sz="1150" b="0" i="0" u="none" strike="noStrike" kern="100" cap="none" spc="0" normalizeH="0" baseline="0" noProof="0" dirty="0">
                          <a:ln>
                            <a:noFill/>
                          </a:ln>
                          <a:solidFill>
                            <a:prstClr val="black"/>
                          </a:solidFill>
                          <a:effectLst/>
                          <a:uLnTx/>
                          <a:uFillTx/>
                          <a:latin typeface="+mn-lt"/>
                          <a:ea typeface="Calibri" panose="020F0502020204030204" pitchFamily="34" charset="0"/>
                          <a:cs typeface="Calibri"/>
                        </a:rPr>
                        <a:t>NatHERS Administrator Manager</a:t>
                      </a:r>
                      <a:endParaRPr kumimoji="0" lang="en-AU" sz="1150" b="0" i="0" u="none" strike="noStrike" kern="1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endParaRPr>
                    </a:p>
                  </a:txBody>
                  <a:tcPr marL="36000" marR="36000" marT="36000" marB="36000" anchor="ctr">
                    <a:solidFill>
                      <a:srgbClr val="00703C">
                        <a:alpha val="10196"/>
                      </a:srgb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AU" sz="1150" kern="0" dirty="0">
                          <a:solidFill>
                            <a:schemeClr val="tx2"/>
                          </a:solidFill>
                          <a:effectLst/>
                          <a:latin typeface="+mn-lt"/>
                          <a:ea typeface="Times New Roman" panose="02020603050405020304" pitchFamily="18" charset="0"/>
                          <a:cs typeface="Calibri"/>
                        </a:rPr>
                        <a:t>Commonwealth Ombudsman</a:t>
                      </a:r>
                      <a:endParaRPr lang="en-AU" sz="1150" kern="100" dirty="0">
                        <a:solidFill>
                          <a:schemeClr val="tx2"/>
                        </a:solidFill>
                        <a:effectLst/>
                        <a:latin typeface="+mn-lt"/>
                        <a:ea typeface="Calibri" panose="020F0502020204030204" pitchFamily="34" charset="0"/>
                        <a:cs typeface="Calibri"/>
                      </a:endParaRPr>
                    </a:p>
                  </a:txBody>
                  <a:tcPr marL="36000" marR="36000" marT="36000" marB="36000" anchor="ctr">
                    <a:solidFill>
                      <a:srgbClr val="00703C">
                        <a:alpha val="10196"/>
                      </a:srgbClr>
                    </a:solidFill>
                  </a:tcPr>
                </a:tc>
                <a:tc>
                  <a:txBody>
                    <a:bodyPr/>
                    <a:lstStyle/>
                    <a:p>
                      <a:pPr algn="ctr">
                        <a:lnSpc>
                          <a:spcPct val="107000"/>
                        </a:lnSpc>
                        <a:spcAft>
                          <a:spcPts val="800"/>
                        </a:spcAft>
                      </a:pPr>
                      <a:r>
                        <a:rPr lang="en-AU" sz="1150" kern="100" dirty="0">
                          <a:effectLst/>
                          <a:latin typeface="+mn-lt"/>
                        </a:rPr>
                        <a:t> </a:t>
                      </a:r>
                      <a:endParaRPr lang="en-AU" sz="1150" kern="100" dirty="0">
                        <a:effectLst/>
                        <a:latin typeface="+mn-lt"/>
                        <a:ea typeface="Aptos" panose="020B0004020202020204" pitchFamily="34" charset="0"/>
                        <a:cs typeface="Times New Roman" panose="02020603050405020304" pitchFamily="18" charset="0"/>
                      </a:endParaRPr>
                    </a:p>
                  </a:txBody>
                  <a:tcPr marL="36000" marR="36000" marT="36000" marB="36000" anchor="ctr">
                    <a:solidFill>
                      <a:srgbClr val="00703C">
                        <a:alpha val="10196"/>
                      </a:srgbClr>
                    </a:solidFill>
                  </a:tcPr>
                </a:tc>
                <a:extLst>
                  <a:ext uri="{0D108BD9-81ED-4DB2-BD59-A6C34878D82A}">
                    <a16:rowId xmlns:a16="http://schemas.microsoft.com/office/drawing/2014/main" val="1310168056"/>
                  </a:ext>
                </a:extLst>
              </a:tr>
              <a:tr h="592093">
                <a:tc>
                  <a:txBody>
                    <a:bodyPr/>
                    <a:lstStyle/>
                    <a:p>
                      <a:pPr marL="0" algn="l" defTabSz="914400" rtl="0" eaLnBrk="1" latinLnBrk="0" hangingPunct="1">
                        <a:lnSpc>
                          <a:spcPct val="107000"/>
                        </a:lnSpc>
                        <a:spcAft>
                          <a:spcPts val="400"/>
                        </a:spcAft>
                      </a:pPr>
                      <a:r>
                        <a:rPr lang="en-AU" sz="1150" b="0" kern="100" dirty="0">
                          <a:solidFill>
                            <a:schemeClr val="lt1"/>
                          </a:solidFill>
                          <a:effectLst/>
                          <a:latin typeface="+mn-lt"/>
                          <a:ea typeface="+mn-ea"/>
                          <a:cs typeface="+mn-cs"/>
                        </a:rPr>
                        <a:t>Level 4: </a:t>
                      </a:r>
                    </a:p>
                    <a:p>
                      <a:pPr>
                        <a:lnSpc>
                          <a:spcPct val="107000"/>
                        </a:lnSpc>
                        <a:spcAft>
                          <a:spcPts val="800"/>
                        </a:spcAft>
                      </a:pPr>
                      <a:r>
                        <a:rPr lang="en-AU" sz="1150" b="0" kern="100" dirty="0">
                          <a:effectLst/>
                          <a:latin typeface="+mn-lt"/>
                        </a:rPr>
                        <a:t>Actual or suspected contravention of the law</a:t>
                      </a:r>
                      <a:endParaRPr lang="en-AU" sz="1150" b="0" kern="100" dirty="0">
                        <a:effectLst/>
                        <a:latin typeface="+mn-lt"/>
                        <a:ea typeface="Aptos" panose="020B0004020202020204" pitchFamily="34" charset="0"/>
                        <a:cs typeface="Times New Roman" panose="02020603050405020304" pitchFamily="18" charset="0"/>
                      </a:endParaRPr>
                    </a:p>
                  </a:txBody>
                  <a:tcPr marL="36000" marR="36000" marT="36000" marB="36000">
                    <a:solidFill>
                      <a:srgbClr val="00703C"/>
                    </a:solidFill>
                  </a:tcPr>
                </a:tc>
                <a:tc>
                  <a:txBody>
                    <a:bodyPr/>
                    <a:lstStyle/>
                    <a:p>
                      <a:pPr algn="ctr">
                        <a:lnSpc>
                          <a:spcPct val="107000"/>
                        </a:lnSpc>
                        <a:spcAft>
                          <a:spcPts val="800"/>
                        </a:spcAft>
                      </a:pPr>
                      <a:r>
                        <a:rPr lang="en-AU" sz="1150" kern="100">
                          <a:effectLst/>
                          <a:latin typeface="+mn-lt"/>
                        </a:rPr>
                        <a:t> </a:t>
                      </a:r>
                      <a:endParaRPr lang="en-AU" sz="1150" kern="100">
                        <a:effectLst/>
                        <a:latin typeface="+mn-lt"/>
                        <a:ea typeface="Aptos" panose="020B0004020202020204" pitchFamily="34" charset="0"/>
                        <a:cs typeface="Times New Roman" panose="02020603050405020304" pitchFamily="18" charset="0"/>
                      </a:endParaRPr>
                    </a:p>
                  </a:txBody>
                  <a:tcPr marL="36000" marR="36000" marT="36000" marB="36000" anchor="ctr">
                    <a:solidFill>
                      <a:schemeClr val="bg1"/>
                    </a:solidFill>
                  </a:tcPr>
                </a:tc>
                <a:tc>
                  <a:txBody>
                    <a:bodyPr/>
                    <a:lstStyle/>
                    <a:p>
                      <a:pPr algn="ctr">
                        <a:lnSpc>
                          <a:spcPct val="107000"/>
                        </a:lnSpc>
                        <a:spcAft>
                          <a:spcPts val="800"/>
                        </a:spcAft>
                      </a:pPr>
                      <a:r>
                        <a:rPr lang="en-AU" sz="1150" kern="100">
                          <a:effectLst/>
                          <a:latin typeface="+mn-lt"/>
                        </a:rPr>
                        <a:t> </a:t>
                      </a:r>
                      <a:endParaRPr lang="en-AU" sz="1150" kern="100">
                        <a:effectLst/>
                        <a:latin typeface="+mn-lt"/>
                        <a:ea typeface="Aptos" panose="020B0004020202020204" pitchFamily="34" charset="0"/>
                        <a:cs typeface="Times New Roman" panose="02020603050405020304" pitchFamily="18" charset="0"/>
                      </a:endParaRPr>
                    </a:p>
                  </a:txBody>
                  <a:tcPr marL="36000" marR="36000" marT="36000" marB="36000" anchor="ctr">
                    <a:solidFill>
                      <a:schemeClr val="bg1"/>
                    </a:solidFill>
                  </a:tcPr>
                </a:tc>
                <a:tc>
                  <a:txBody>
                    <a:bodyPr/>
                    <a:lstStyle/>
                    <a:p>
                      <a:pPr algn="ctr">
                        <a:lnSpc>
                          <a:spcPct val="107000"/>
                        </a:lnSpc>
                        <a:spcAft>
                          <a:spcPts val="800"/>
                        </a:spcAft>
                      </a:pPr>
                      <a:r>
                        <a:rPr lang="en-AU" sz="1150" kern="100">
                          <a:effectLst/>
                          <a:latin typeface="+mn-lt"/>
                        </a:rPr>
                        <a:t> </a:t>
                      </a:r>
                      <a:endParaRPr lang="en-AU" sz="1150" kern="100">
                        <a:effectLst/>
                        <a:latin typeface="+mn-lt"/>
                        <a:ea typeface="Aptos" panose="020B0004020202020204" pitchFamily="34" charset="0"/>
                        <a:cs typeface="Times New Roman" panose="02020603050405020304" pitchFamily="18" charset="0"/>
                      </a:endParaRPr>
                    </a:p>
                  </a:txBody>
                  <a:tcPr marL="36000" marR="36000" marT="36000" marB="36000" anchor="ctr">
                    <a:solidFill>
                      <a:schemeClr val="bg1"/>
                    </a:solidFill>
                  </a:tcPr>
                </a:tc>
                <a:tc>
                  <a:txBody>
                    <a:bodyPr/>
                    <a:lstStyle/>
                    <a:p>
                      <a:pPr algn="ctr">
                        <a:lnSpc>
                          <a:spcPct val="107000"/>
                        </a:lnSpc>
                        <a:spcAft>
                          <a:spcPts val="800"/>
                        </a:spcAft>
                      </a:pPr>
                      <a:r>
                        <a:rPr lang="en-AU" sz="1150" kern="100">
                          <a:effectLst/>
                          <a:latin typeface="+mn-lt"/>
                        </a:rPr>
                        <a:t> </a:t>
                      </a:r>
                      <a:endParaRPr lang="en-AU" sz="1150" kern="100">
                        <a:effectLst/>
                        <a:latin typeface="+mn-lt"/>
                        <a:ea typeface="Aptos" panose="020B0004020202020204" pitchFamily="34" charset="0"/>
                        <a:cs typeface="Times New Roman" panose="02020603050405020304" pitchFamily="18" charset="0"/>
                      </a:endParaRPr>
                    </a:p>
                  </a:txBody>
                  <a:tcPr marL="36000" marR="36000" marT="36000" marB="36000" anchor="ctr">
                    <a:solidFill>
                      <a:schemeClr val="bg1"/>
                    </a:solidFill>
                  </a:tcPr>
                </a:tc>
                <a:tc>
                  <a:txBody>
                    <a:bodyPr/>
                    <a:lstStyle/>
                    <a:p>
                      <a:pPr algn="ctr">
                        <a:lnSpc>
                          <a:spcPct val="107000"/>
                        </a:lnSpc>
                        <a:spcAft>
                          <a:spcPts val="800"/>
                        </a:spcAft>
                      </a:pPr>
                      <a:r>
                        <a:rPr lang="en-AU" sz="1150" kern="100" dirty="0">
                          <a:effectLst/>
                          <a:latin typeface="+mn-lt"/>
                          <a:ea typeface="Calibri" panose="020F0502020204030204" pitchFamily="34" charset="0"/>
                          <a:cs typeface="Calibri"/>
                        </a:rPr>
                        <a:t>NatHERS Administrator Manager</a:t>
                      </a:r>
                      <a:endParaRPr lang="en-AU" sz="1150" kern="100" dirty="0">
                        <a:effectLst/>
                        <a:latin typeface="+mn-lt"/>
                        <a:ea typeface="Calibri" panose="020F0502020204030204" pitchFamily="34" charset="0"/>
                        <a:cs typeface="Arial" panose="020B0604020202020204" pitchFamily="34" charset="0"/>
                      </a:endParaRPr>
                    </a:p>
                  </a:txBody>
                  <a:tcPr marL="36000" marR="36000" marT="36000" marB="36000" anchor="ctr">
                    <a:solidFill>
                      <a:schemeClr val="bg1"/>
                    </a:solidFill>
                  </a:tcPr>
                </a:tc>
                <a:extLst>
                  <a:ext uri="{0D108BD9-81ED-4DB2-BD59-A6C34878D82A}">
                    <a16:rowId xmlns:a16="http://schemas.microsoft.com/office/drawing/2014/main" val="967108706"/>
                  </a:ext>
                </a:extLst>
              </a:tr>
            </a:tbl>
          </a:graphicData>
        </a:graphic>
      </p:graphicFrame>
      <p:sp>
        <p:nvSpPr>
          <p:cNvPr id="3" name="TextBox 2">
            <a:extLst>
              <a:ext uri="{FF2B5EF4-FFF2-40B4-BE49-F238E27FC236}">
                <a16:creationId xmlns:a16="http://schemas.microsoft.com/office/drawing/2014/main" id="{E2D063C8-8387-03F5-82DC-AC1C4D97C0A6}"/>
              </a:ext>
            </a:extLst>
          </p:cNvPr>
          <p:cNvSpPr txBox="1"/>
          <p:nvPr/>
        </p:nvSpPr>
        <p:spPr>
          <a:xfrm>
            <a:off x="604803" y="5179029"/>
            <a:ext cx="10743093" cy="307777"/>
          </a:xfrm>
          <a:prstGeom prst="rect">
            <a:avLst/>
          </a:prstGeom>
          <a:noFill/>
        </p:spPr>
        <p:txBody>
          <a:bodyPr wrap="square" rtlCol="0">
            <a:spAutoFit/>
          </a:bodyPr>
          <a:lstStyle/>
          <a:p>
            <a:r>
              <a:rPr lang="en-AU" sz="1400" i="1" dirty="0"/>
              <a:t>*Internal reviews must be undertaken by a person not involved in the original complaint handling or investigation</a:t>
            </a:r>
          </a:p>
        </p:txBody>
      </p:sp>
      <p:sp>
        <p:nvSpPr>
          <p:cNvPr id="2" name="TextBox 1">
            <a:extLst>
              <a:ext uri="{FF2B5EF4-FFF2-40B4-BE49-F238E27FC236}">
                <a16:creationId xmlns:a16="http://schemas.microsoft.com/office/drawing/2014/main" id="{2BF6A11A-8D26-1B67-CB66-1B2ECB442C15}"/>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38</a:t>
            </a:fld>
            <a:endParaRPr lang="en-AU" sz="900" dirty="0"/>
          </a:p>
        </p:txBody>
      </p:sp>
    </p:spTree>
    <p:extLst>
      <p:ext uri="{BB962C8B-B14F-4D97-AF65-F5344CB8AC3E}">
        <p14:creationId xmlns:p14="http://schemas.microsoft.com/office/powerpoint/2010/main" val="735599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827A89-150A-0592-FAC8-D26D846E304B}"/>
              </a:ext>
            </a:extLst>
          </p:cNvPr>
          <p:cNvSpPr>
            <a:spLocks noGrp="1"/>
          </p:cNvSpPr>
          <p:nvPr>
            <p:ph type="title"/>
          </p:nvPr>
        </p:nvSpPr>
        <p:spPr>
          <a:xfrm>
            <a:off x="662022" y="555626"/>
            <a:ext cx="10787027" cy="663574"/>
          </a:xfrm>
        </p:spPr>
        <p:txBody>
          <a:bodyPr>
            <a:normAutofit fontScale="90000"/>
          </a:bodyPr>
          <a:lstStyle/>
          <a:p>
            <a:r>
              <a:rPr lang="en-AU" dirty="0"/>
              <a:t>Assurance over complaint handling</a:t>
            </a:r>
          </a:p>
        </p:txBody>
      </p:sp>
      <p:sp>
        <p:nvSpPr>
          <p:cNvPr id="2" name="TextBox 1">
            <a:extLst>
              <a:ext uri="{FF2B5EF4-FFF2-40B4-BE49-F238E27FC236}">
                <a16:creationId xmlns:a16="http://schemas.microsoft.com/office/drawing/2014/main" id="{31D59C7E-1637-F038-28CA-228B799D4126}"/>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39</a:t>
            </a:fld>
            <a:endParaRPr lang="en-AU" sz="900"/>
          </a:p>
        </p:txBody>
      </p:sp>
      <p:graphicFrame>
        <p:nvGraphicFramePr>
          <p:cNvPr id="3" name="Table 2">
            <a:extLst>
              <a:ext uri="{FF2B5EF4-FFF2-40B4-BE49-F238E27FC236}">
                <a16:creationId xmlns:a16="http://schemas.microsoft.com/office/drawing/2014/main" id="{0DF0E805-8255-53DD-8DFB-13FE48D1D7FD}"/>
              </a:ext>
            </a:extLst>
          </p:cNvPr>
          <p:cNvGraphicFramePr>
            <a:graphicFrameLocks noGrp="1"/>
          </p:cNvGraphicFramePr>
          <p:nvPr>
            <p:extLst>
              <p:ext uri="{D42A27DB-BD31-4B8C-83A1-F6EECF244321}">
                <p14:modId xmlns:p14="http://schemas.microsoft.com/office/powerpoint/2010/main" val="1407064103"/>
              </p:ext>
            </p:extLst>
          </p:nvPr>
        </p:nvGraphicFramePr>
        <p:xfrm>
          <a:off x="784618" y="1566380"/>
          <a:ext cx="10664432" cy="3115800"/>
        </p:xfrm>
        <a:graphic>
          <a:graphicData uri="http://schemas.openxmlformats.org/drawingml/2006/table">
            <a:tbl>
              <a:tblPr firstRow="1" firstCol="1" bandRow="1">
                <a:tableStyleId>{5C22544A-7EE6-4342-B048-85BDC9FD1C3A}</a:tableStyleId>
              </a:tblPr>
              <a:tblGrid>
                <a:gridCol w="1291832">
                  <a:extLst>
                    <a:ext uri="{9D8B030D-6E8A-4147-A177-3AD203B41FA5}">
                      <a16:colId xmlns:a16="http://schemas.microsoft.com/office/drawing/2014/main" val="435292350"/>
                    </a:ext>
                  </a:extLst>
                </a:gridCol>
                <a:gridCol w="1874520">
                  <a:extLst>
                    <a:ext uri="{9D8B030D-6E8A-4147-A177-3AD203B41FA5}">
                      <a16:colId xmlns:a16="http://schemas.microsoft.com/office/drawing/2014/main" val="1314724835"/>
                    </a:ext>
                  </a:extLst>
                </a:gridCol>
                <a:gridCol w="1874520">
                  <a:extLst>
                    <a:ext uri="{9D8B030D-6E8A-4147-A177-3AD203B41FA5}">
                      <a16:colId xmlns:a16="http://schemas.microsoft.com/office/drawing/2014/main" val="2066234143"/>
                    </a:ext>
                  </a:extLst>
                </a:gridCol>
                <a:gridCol w="1874520">
                  <a:extLst>
                    <a:ext uri="{9D8B030D-6E8A-4147-A177-3AD203B41FA5}">
                      <a16:colId xmlns:a16="http://schemas.microsoft.com/office/drawing/2014/main" val="3090010435"/>
                    </a:ext>
                  </a:extLst>
                </a:gridCol>
                <a:gridCol w="1874520">
                  <a:extLst>
                    <a:ext uri="{9D8B030D-6E8A-4147-A177-3AD203B41FA5}">
                      <a16:colId xmlns:a16="http://schemas.microsoft.com/office/drawing/2014/main" val="224267672"/>
                    </a:ext>
                  </a:extLst>
                </a:gridCol>
                <a:gridCol w="1874520">
                  <a:extLst>
                    <a:ext uri="{9D8B030D-6E8A-4147-A177-3AD203B41FA5}">
                      <a16:colId xmlns:a16="http://schemas.microsoft.com/office/drawing/2014/main" val="974149829"/>
                    </a:ext>
                  </a:extLst>
                </a:gridCol>
              </a:tblGrid>
              <a:tr h="1417380">
                <a:tc>
                  <a:txBody>
                    <a:bodyPr/>
                    <a:lstStyle/>
                    <a:p>
                      <a:pPr algn="l">
                        <a:lnSpc>
                          <a:spcPct val="100000"/>
                        </a:lnSpc>
                        <a:spcAft>
                          <a:spcPts val="0"/>
                        </a:spcAft>
                      </a:pPr>
                      <a:r>
                        <a:rPr lang="en-AU" sz="1600" kern="100" dirty="0">
                          <a:solidFill>
                            <a:schemeClr val="bg1"/>
                          </a:solidFill>
                          <a:effectLst/>
                          <a:latin typeface="+mn-lt"/>
                          <a:ea typeface="Aptos" panose="020B0004020202020204" pitchFamily="34" charset="0"/>
                          <a:cs typeface="Times New Roman" panose="02020603050405020304" pitchFamily="18" charset="0"/>
                        </a:rPr>
                        <a:t>Risk management controls</a:t>
                      </a:r>
                    </a:p>
                  </a:txBody>
                  <a:tcPr marL="36000" marR="36000" marT="36000" marB="360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00703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b="0" kern="100" dirty="0">
                          <a:solidFill>
                            <a:schemeClr val="tx1"/>
                          </a:solidFill>
                          <a:effectLst/>
                          <a:latin typeface="+mn-lt"/>
                        </a:rPr>
                        <a:t>NatHERS Complaints Handling Policy </a:t>
                      </a:r>
                      <a:endParaRPr lang="en-AU" sz="1500" b="0" kern="100" dirty="0">
                        <a:solidFill>
                          <a:schemeClr val="tx1"/>
                        </a:solidFill>
                        <a:effectLst/>
                        <a:latin typeface="+mn-lt"/>
                        <a:ea typeface="Aptos" panose="020B0004020202020204" pitchFamily="34" charset="0"/>
                        <a:cs typeface="Times New Roman" panose="02020603050405020304" pitchFamily="18" charset="0"/>
                      </a:endParaRPr>
                    </a:p>
                    <a:p>
                      <a:pPr algn="l">
                        <a:lnSpc>
                          <a:spcPct val="100000"/>
                        </a:lnSpc>
                        <a:spcAft>
                          <a:spcPts val="0"/>
                        </a:spcAft>
                      </a:pPr>
                      <a:endParaRPr lang="en-AU" sz="1500" b="0" kern="100" dirty="0">
                        <a:solidFill>
                          <a:schemeClr val="tx1"/>
                        </a:solidFill>
                        <a:effectLst/>
                        <a:latin typeface="+mn-lt"/>
                        <a:ea typeface="Aptos" panose="020B0004020202020204" pitchFamily="34" charset="0"/>
                        <a:cs typeface="Times New Roman" panose="02020603050405020304" pitchFamily="18" charset="0"/>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00703C"/>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b="0" kern="100" dirty="0">
                          <a:solidFill>
                            <a:schemeClr val="tx1"/>
                          </a:solidFill>
                          <a:effectLst/>
                          <a:latin typeface="+mn-lt"/>
                        </a:rPr>
                        <a:t>NatHERS staff training</a:t>
                      </a:r>
                      <a:endParaRPr lang="en-AU" sz="1500" b="0" kern="100" dirty="0">
                        <a:solidFill>
                          <a:schemeClr val="tx1"/>
                        </a:solidFill>
                        <a:effectLst/>
                        <a:latin typeface="+mn-lt"/>
                        <a:ea typeface="Aptos" panose="020B0004020202020204" pitchFamily="34" charset="0"/>
                        <a:cs typeface="Times New Roman" panose="02020603050405020304" pitchFamily="18" charset="0"/>
                      </a:endParaRPr>
                    </a:p>
                    <a:p>
                      <a:pPr algn="l">
                        <a:lnSpc>
                          <a:spcPct val="100000"/>
                        </a:lnSpc>
                        <a:spcAft>
                          <a:spcPts val="0"/>
                        </a:spcAft>
                      </a:pPr>
                      <a:endParaRPr lang="en-AU" sz="1500" b="0" kern="100" dirty="0">
                        <a:solidFill>
                          <a:schemeClr val="tx1"/>
                        </a:solidFill>
                        <a:effectLst/>
                        <a:latin typeface="+mn-lt"/>
                        <a:ea typeface="Aptos" panose="020B0004020202020204" pitchFamily="34" charset="0"/>
                        <a:cs typeface="Times New Roman" panose="02020603050405020304" pitchFamily="18" charset="0"/>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00703C"/>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b="0" kern="100" dirty="0">
                          <a:solidFill>
                            <a:schemeClr val="tx1"/>
                          </a:solidFill>
                          <a:effectLst/>
                          <a:latin typeface="+mn-lt"/>
                        </a:rPr>
                        <a:t>NatHERS supplied standardised templates</a:t>
                      </a:r>
                      <a:endParaRPr lang="en-AU" sz="1500" b="0" kern="100" dirty="0">
                        <a:solidFill>
                          <a:schemeClr val="tx1"/>
                        </a:solidFill>
                        <a:effectLst/>
                        <a:latin typeface="+mn-lt"/>
                        <a:ea typeface="Aptos" panose="020B0004020202020204" pitchFamily="34" charset="0"/>
                        <a:cs typeface="Times New Roman" panose="02020603050405020304" pitchFamily="18" charset="0"/>
                      </a:endParaRPr>
                    </a:p>
                    <a:p>
                      <a:pPr algn="l">
                        <a:lnSpc>
                          <a:spcPct val="100000"/>
                        </a:lnSpc>
                        <a:spcAft>
                          <a:spcPts val="0"/>
                        </a:spcAft>
                      </a:pPr>
                      <a:endParaRPr lang="en-AU" sz="1500" b="0" kern="100" dirty="0">
                        <a:solidFill>
                          <a:schemeClr val="tx1"/>
                        </a:solidFill>
                        <a:effectLst/>
                        <a:latin typeface="+mn-lt"/>
                        <a:ea typeface="Aptos" panose="020B0004020202020204" pitchFamily="34" charset="0"/>
                        <a:cs typeface="Times New Roman" panose="02020603050405020304" pitchFamily="18" charset="0"/>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00703C"/>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b="0" kern="100" dirty="0">
                          <a:solidFill>
                            <a:schemeClr val="tx1"/>
                          </a:solidFill>
                          <a:effectLst/>
                          <a:latin typeface="+mn-lt"/>
                        </a:rPr>
                        <a:t>Complaints register </a:t>
                      </a:r>
                      <a:endParaRPr lang="en-AU" sz="1500" b="0" kern="100" dirty="0">
                        <a:solidFill>
                          <a:schemeClr val="tx1"/>
                        </a:solidFill>
                        <a:effectLst/>
                        <a:latin typeface="+mn-l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500" b="0" kern="100" dirty="0">
                        <a:solidFill>
                          <a:schemeClr val="tx1"/>
                        </a:solidFill>
                        <a:effectLst/>
                        <a:latin typeface="+mn-lt"/>
                        <a:ea typeface="Aptos" panose="020B0004020202020204" pitchFamily="34" charset="0"/>
                        <a:cs typeface="Times New Roman" panose="02020603050405020304" pitchFamily="18" charset="0"/>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00703C"/>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b="0" kern="100" dirty="0">
                          <a:solidFill>
                            <a:schemeClr val="tx1"/>
                          </a:solidFill>
                          <a:effectLst/>
                          <a:latin typeface="+mn-lt"/>
                        </a:rPr>
                        <a:t>Assessor Accreditation Service Providers notify the NatHERS Administrator of all Level 3 and Level 4 complaints </a:t>
                      </a:r>
                      <a:endParaRPr lang="en-AU" sz="1500" b="0" kern="100" dirty="0">
                        <a:solidFill>
                          <a:schemeClr val="tx1"/>
                        </a:solidFill>
                        <a:effectLst/>
                        <a:latin typeface="+mn-lt"/>
                        <a:ea typeface="Aptos" panose="020B0004020202020204" pitchFamily="34" charset="0"/>
                        <a:cs typeface="Times New Roman" panose="02020603050405020304" pitchFamily="18" charset="0"/>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rgbClr val="00703C"/>
                      </a:solidFill>
                      <a:prstDash val="solid"/>
                      <a:round/>
                      <a:headEnd type="none" w="med" len="med"/>
                      <a:tailEnd type="none" w="med" len="med"/>
                    </a:lnB>
                    <a:solidFill>
                      <a:schemeClr val="bg1"/>
                    </a:solidFill>
                  </a:tcPr>
                </a:tc>
                <a:extLst>
                  <a:ext uri="{0D108BD9-81ED-4DB2-BD59-A6C34878D82A}">
                    <a16:rowId xmlns:a16="http://schemas.microsoft.com/office/drawing/2014/main" val="2889788277"/>
                  </a:ext>
                </a:extLst>
              </a:tr>
              <a:tr h="1531090">
                <a:tc>
                  <a:txBody>
                    <a:bodyPr/>
                    <a:lstStyle/>
                    <a:p>
                      <a:pPr algn="l">
                        <a:lnSpc>
                          <a:spcPct val="100000"/>
                        </a:lnSpc>
                        <a:spcAft>
                          <a:spcPts val="0"/>
                        </a:spcAft>
                      </a:pPr>
                      <a:r>
                        <a:rPr lang="en-AU" sz="1600" kern="100" dirty="0">
                          <a:solidFill>
                            <a:schemeClr val="bg1"/>
                          </a:solidFill>
                          <a:effectLst/>
                          <a:latin typeface="+mn-lt"/>
                          <a:ea typeface="Aptos" panose="020B0004020202020204" pitchFamily="34" charset="0"/>
                          <a:cs typeface="Times New Roman" panose="02020603050405020304" pitchFamily="18" charset="0"/>
                        </a:rPr>
                        <a:t>Assurance processes</a:t>
                      </a:r>
                    </a:p>
                  </a:txBody>
                  <a:tcPr marL="36000" marR="36000" marT="36000" marB="3600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00703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kern="100" dirty="0">
                          <a:solidFill>
                            <a:schemeClr val="tx1"/>
                          </a:solidFill>
                          <a:effectLst/>
                          <a:latin typeface="+mn-lt"/>
                        </a:rPr>
                        <a:t>Assessor Accreditation Service Providers supply annual performance reports for complaints management to the NatHERS Administrator</a:t>
                      </a: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rgbClr val="00703C"/>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kern="100" dirty="0">
                          <a:solidFill>
                            <a:schemeClr val="tx1"/>
                          </a:solidFill>
                          <a:effectLst/>
                          <a:latin typeface="+mn-lt"/>
                        </a:rPr>
                        <a:t>NatHERS Administrator may review provider compliance with complaints policy </a:t>
                      </a:r>
                      <a:endParaRPr lang="en-AU" sz="1500" kern="100" dirty="0">
                        <a:solidFill>
                          <a:schemeClr val="tx1"/>
                        </a:solidFill>
                        <a:effectLst/>
                        <a:latin typeface="+mn-lt"/>
                        <a:ea typeface="Aptos" panose="020B0004020202020204" pitchFamily="34" charset="0"/>
                        <a:cs typeface="Times New Roman" panose="02020603050405020304" pitchFamily="18" charset="0"/>
                      </a:endParaRPr>
                    </a:p>
                    <a:p>
                      <a:pPr algn="l">
                        <a:lnSpc>
                          <a:spcPct val="100000"/>
                        </a:lnSpc>
                        <a:spcAft>
                          <a:spcPts val="0"/>
                        </a:spcAft>
                      </a:pPr>
                      <a:endParaRPr lang="en-AU" sz="1500" kern="100" dirty="0">
                        <a:solidFill>
                          <a:schemeClr val="tx1"/>
                        </a:solidFill>
                        <a:effectLst/>
                        <a:latin typeface="+mn-lt"/>
                        <a:ea typeface="Aptos" panose="020B0004020202020204" pitchFamily="34" charset="0"/>
                        <a:cs typeface="Times New Roman" panose="02020603050405020304" pitchFamily="18" charset="0"/>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rgbClr val="00703C"/>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kern="100" dirty="0">
                          <a:solidFill>
                            <a:schemeClr val="tx1"/>
                          </a:solidFill>
                          <a:effectLst/>
                          <a:latin typeface="+mn-lt"/>
                        </a:rPr>
                        <a:t>Periodic process review informed by Assessor Accreditation Service Providers &amp; NatHERS Administrator ongoing engagement</a:t>
                      </a:r>
                      <a:endParaRPr lang="en-AU" sz="1500" kern="100" dirty="0">
                        <a:solidFill>
                          <a:schemeClr val="tx1"/>
                        </a:solidFill>
                        <a:effectLst/>
                        <a:latin typeface="+mn-lt"/>
                        <a:ea typeface="Aptos" panose="020B0004020202020204" pitchFamily="34" charset="0"/>
                        <a:cs typeface="Times New Roman" panose="02020603050405020304" pitchFamily="18" charset="0"/>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rgbClr val="00703C"/>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l">
                        <a:lnSpc>
                          <a:spcPct val="100000"/>
                        </a:lnSpc>
                        <a:spcAft>
                          <a:spcPts val="0"/>
                        </a:spcAft>
                      </a:pPr>
                      <a:endParaRPr lang="en-AU" sz="1500" kern="100" dirty="0">
                        <a:solidFill>
                          <a:schemeClr val="tx1"/>
                        </a:solidFill>
                        <a:effectLst/>
                        <a:latin typeface="+mn-lt"/>
                        <a:ea typeface="Aptos" panose="020B0004020202020204" pitchFamily="34" charset="0"/>
                        <a:cs typeface="Times New Roman" panose="02020603050405020304" pitchFamily="18" charset="0"/>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rgbClr val="00703C"/>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algn="l">
                        <a:lnSpc>
                          <a:spcPct val="100000"/>
                        </a:lnSpc>
                        <a:spcAft>
                          <a:spcPts val="0"/>
                        </a:spcAft>
                      </a:pPr>
                      <a:endParaRPr lang="en-AU" sz="1500" kern="100" dirty="0">
                        <a:solidFill>
                          <a:schemeClr val="tx1"/>
                        </a:solidFill>
                        <a:effectLst/>
                        <a:latin typeface="+mn-lt"/>
                        <a:ea typeface="Aptos" panose="020B0004020202020204" pitchFamily="34" charset="0"/>
                        <a:cs typeface="Times New Roman" panose="02020603050405020304" pitchFamily="18" charset="0"/>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rgbClr val="00703C"/>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4275924541"/>
                  </a:ext>
                </a:extLst>
              </a:tr>
            </a:tbl>
          </a:graphicData>
        </a:graphic>
      </p:graphicFrame>
    </p:spTree>
    <p:extLst>
      <p:ext uri="{BB962C8B-B14F-4D97-AF65-F5344CB8AC3E}">
        <p14:creationId xmlns:p14="http://schemas.microsoft.com/office/powerpoint/2010/main" val="346830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7">
            <a:extLst>
              <a:ext uri="{FF2B5EF4-FFF2-40B4-BE49-F238E27FC236}">
                <a16:creationId xmlns:a16="http://schemas.microsoft.com/office/drawing/2014/main" id="{B74C8A19-C277-7FB3-F74B-4FA18D651741}"/>
              </a:ext>
            </a:extLst>
          </p:cNvPr>
          <p:cNvSpPr txBox="1">
            <a:spLocks noGrp="1"/>
          </p:cNvSpPr>
          <p:nvPr>
            <p:ph type="title" idx="4294967295"/>
          </p:nvPr>
        </p:nvSpPr>
        <p:spPr>
          <a:xfrm>
            <a:off x="238146" y="417197"/>
            <a:ext cx="11715708" cy="804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83A42"/>
                </a:solidFill>
                <a:effectLst/>
                <a:uLnTx/>
                <a:uFillTx/>
                <a:latin typeface="+mn-lt"/>
                <a:ea typeface="+mj-ea"/>
                <a:cs typeface="+mj-cs"/>
              </a:rPr>
              <a:t>How to engage</a:t>
            </a:r>
          </a:p>
        </p:txBody>
      </p:sp>
      <p:sp>
        <p:nvSpPr>
          <p:cNvPr id="2" name="Text Placeholder 2">
            <a:extLst>
              <a:ext uri="{FF2B5EF4-FFF2-40B4-BE49-F238E27FC236}">
                <a16:creationId xmlns:a16="http://schemas.microsoft.com/office/drawing/2014/main" id="{2ABA6ADB-D4AA-94B8-B04E-C3F17DE8219D}"/>
              </a:ext>
            </a:extLst>
          </p:cNvPr>
          <p:cNvSpPr txBox="1">
            <a:spLocks/>
          </p:cNvSpPr>
          <p:nvPr/>
        </p:nvSpPr>
        <p:spPr>
          <a:xfrm>
            <a:off x="874712" y="1256441"/>
            <a:ext cx="7778399" cy="200549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spcBef>
                <a:spcPts val="0"/>
              </a:spcBef>
              <a:spcAft>
                <a:spcPts val="800"/>
              </a:spcAft>
              <a:buNone/>
            </a:pPr>
            <a:r>
              <a:rPr lang="en-AU" b="1" dirty="0"/>
              <a:t>Place your question in the meeting chat function or use the ‘Raise Hand’ function to ask a question.</a:t>
            </a:r>
          </a:p>
          <a:p>
            <a:pPr marL="0" lvl="2" indent="0">
              <a:lnSpc>
                <a:spcPct val="107000"/>
              </a:lnSpc>
              <a:buNone/>
            </a:pPr>
            <a:r>
              <a:rPr lang="en-AU" dirty="0"/>
              <a:t>We will try to answer as many questions as possible during the session, however, time may limit us addressing all questions.  If we are unable to answer your question in the session, please add it to the chat function and we will respond after the session.</a:t>
            </a:r>
            <a:endParaRPr lang="en-AU" dirty="0">
              <a:ea typeface="Calibri"/>
              <a:cs typeface="Calibri"/>
            </a:endParaRPr>
          </a:p>
          <a:p>
            <a:pPr lvl="2"/>
            <a:endParaRPr lang="en-AU" sz="1600" b="1" dirty="0">
              <a:ea typeface="Calibri"/>
              <a:cs typeface="Calibri"/>
            </a:endParaRPr>
          </a:p>
        </p:txBody>
      </p:sp>
      <p:pic>
        <p:nvPicPr>
          <p:cNvPr id="7" name="Picture 2">
            <a:extLst>
              <a:ext uri="{FF2B5EF4-FFF2-40B4-BE49-F238E27FC236}">
                <a16:creationId xmlns:a16="http://schemas.microsoft.com/office/drawing/2014/main" id="{C5FEC6D8-08AD-DE44-DA27-EA75A22D3583}"/>
              </a:ext>
              <a:ext uri="{C183D7F6-B498-43B3-948B-1728B52AA6E4}">
                <adec:decorative xmlns:adec="http://schemas.microsoft.com/office/drawing/2017/decorative" val="1"/>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33556" y="1341911"/>
            <a:ext cx="3484563" cy="25342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7">
            <a:extLst>
              <a:ext uri="{FF2B5EF4-FFF2-40B4-BE49-F238E27FC236}">
                <a16:creationId xmlns:a16="http://schemas.microsoft.com/office/drawing/2014/main" id="{78B9DC59-79E4-E248-A5B8-4594DFA5F67C}"/>
              </a:ext>
            </a:extLst>
          </p:cNvPr>
          <p:cNvSpPr txBox="1">
            <a:spLocks/>
          </p:cNvSpPr>
          <p:nvPr/>
        </p:nvSpPr>
        <p:spPr>
          <a:xfrm>
            <a:off x="874712" y="3542498"/>
            <a:ext cx="6088063" cy="804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a:solidFill>
                  <a:srgbClr val="083A42"/>
                </a:solidFill>
                <a:latin typeface="+mn-lt"/>
              </a:rPr>
              <a:t>Providing feedback</a:t>
            </a:r>
            <a:endParaRPr lang="en-US" dirty="0"/>
          </a:p>
        </p:txBody>
      </p:sp>
      <p:sp>
        <p:nvSpPr>
          <p:cNvPr id="6" name="Rectangle: Rounded Corners 5">
            <a:extLst>
              <a:ext uri="{FF2B5EF4-FFF2-40B4-BE49-F238E27FC236}">
                <a16:creationId xmlns:a16="http://schemas.microsoft.com/office/drawing/2014/main" id="{A51A5E2B-2C43-AC65-19E3-9188F587E2B6}"/>
              </a:ext>
            </a:extLst>
          </p:cNvPr>
          <p:cNvSpPr/>
          <p:nvPr/>
        </p:nvSpPr>
        <p:spPr>
          <a:xfrm>
            <a:off x="866775" y="4340994"/>
            <a:ext cx="10450513" cy="1648424"/>
          </a:xfrm>
          <a:prstGeom prst="roundRect">
            <a:avLst>
              <a:gd name="adj" fmla="val 7945"/>
            </a:avLst>
          </a:prstGeom>
          <a:solidFill>
            <a:srgbClr val="00703C"/>
          </a:solidFill>
        </p:spPr>
        <p:style>
          <a:lnRef idx="1">
            <a:schemeClr val="accent3"/>
          </a:lnRef>
          <a:fillRef idx="2">
            <a:schemeClr val="accent3"/>
          </a:fillRef>
          <a:effectRef idx="1">
            <a:schemeClr val="accent3"/>
          </a:effectRef>
          <a:fontRef idx="minor">
            <a:schemeClr val="dk1"/>
          </a:fontRef>
        </p:style>
        <p:txBody>
          <a:bodyPr rtlCol="0" anchor="ctr"/>
          <a:lstStyle/>
          <a:p>
            <a:pPr>
              <a:spcAft>
                <a:spcPts val="600"/>
              </a:spcAft>
            </a:pPr>
            <a:r>
              <a:rPr lang="en-AU" sz="2400" dirty="0">
                <a:solidFill>
                  <a:schemeClr val="bg1"/>
                </a:solidFill>
                <a:latin typeface="Calibri" panose="020F0502020204030204" pitchFamily="34" charset="0"/>
              </a:rPr>
              <a:t>Visit </a:t>
            </a:r>
            <a:r>
              <a:rPr lang="en-AU" sz="2400" dirty="0">
                <a:solidFill>
                  <a:schemeClr val="bg1"/>
                </a:solidFill>
                <a:latin typeface="Calibri" panose="020F0502020204030204" pitchFamily="34" charset="0"/>
                <a:hlinkClick r:id="rId4">
                  <a:extLst>
                    <a:ext uri="{A12FA001-AC4F-418D-AE19-62706E023703}">
                      <ahyp:hlinkClr xmlns:ahyp="http://schemas.microsoft.com/office/drawing/2018/hyperlinkcolor" val="tx"/>
                    </a:ext>
                  </a:extLst>
                </a:hlinkClick>
              </a:rPr>
              <a:t>www.nathers.gov.au/expansion</a:t>
            </a:r>
            <a:r>
              <a:rPr lang="en-AU" sz="2400" dirty="0">
                <a:solidFill>
                  <a:schemeClr val="bg1"/>
                </a:solidFill>
                <a:latin typeface="Calibri" panose="020F0502020204030204" pitchFamily="34" charset="0"/>
              </a:rPr>
              <a:t> to download a response form</a:t>
            </a:r>
          </a:p>
          <a:p>
            <a:pPr>
              <a:spcAft>
                <a:spcPts val="600"/>
              </a:spcAft>
            </a:pPr>
            <a:r>
              <a:rPr lang="en-AU" sz="2400" dirty="0">
                <a:solidFill>
                  <a:schemeClr val="bg1"/>
                </a:solidFill>
                <a:latin typeface="Calibri" panose="020F0502020204030204" pitchFamily="34" charset="0"/>
              </a:rPr>
              <a:t>Submit completed responses by email to </a:t>
            </a:r>
            <a:r>
              <a:rPr lang="en-AU" sz="2400" b="1" dirty="0">
                <a:solidFill>
                  <a:schemeClr val="bg1"/>
                </a:solidFill>
              </a:rPr>
              <a:t>admin@nathers.gov.au </a:t>
            </a:r>
            <a:r>
              <a:rPr lang="en-AU" sz="2400" dirty="0">
                <a:solidFill>
                  <a:schemeClr val="bg1"/>
                </a:solidFill>
                <a:latin typeface="Calibri" panose="020F0502020204030204" pitchFamily="34" charset="0"/>
              </a:rPr>
              <a:t> </a:t>
            </a:r>
          </a:p>
          <a:p>
            <a:pPr>
              <a:spcAft>
                <a:spcPts val="600"/>
              </a:spcAft>
            </a:pPr>
            <a:r>
              <a:rPr lang="en-AU" sz="2400" dirty="0">
                <a:solidFill>
                  <a:schemeClr val="bg1"/>
                </a:solidFill>
                <a:latin typeface="Calibri" panose="020F0502020204030204" pitchFamily="34" charset="0"/>
              </a:rPr>
              <a:t>Responses close </a:t>
            </a:r>
            <a:r>
              <a:rPr lang="en-AU" sz="2400" b="1" dirty="0">
                <a:solidFill>
                  <a:schemeClr val="bg1"/>
                </a:solidFill>
                <a:latin typeface="Calibri" panose="020F0502020204030204" pitchFamily="34" charset="0"/>
              </a:rPr>
              <a:t>5:00pm, Friday 30 August 2024</a:t>
            </a:r>
          </a:p>
        </p:txBody>
      </p:sp>
      <p:sp>
        <p:nvSpPr>
          <p:cNvPr id="4" name="TextBox 3">
            <a:extLst>
              <a:ext uri="{FF2B5EF4-FFF2-40B4-BE49-F238E27FC236}">
                <a16:creationId xmlns:a16="http://schemas.microsoft.com/office/drawing/2014/main" id="{AA5F8C60-E86E-D4C4-D3B9-44C7DD287B53}"/>
              </a:ext>
            </a:extLst>
          </p:cNvPr>
          <p:cNvSpPr txBox="1"/>
          <p:nvPr/>
        </p:nvSpPr>
        <p:spPr>
          <a:xfrm>
            <a:off x="9875838" y="6073774"/>
            <a:ext cx="1441450" cy="184666"/>
          </a:xfrm>
          <a:prstGeom prst="rect">
            <a:avLst/>
          </a:prstGeom>
          <a:noFill/>
        </p:spPr>
        <p:txBody>
          <a:bodyPr wrap="square" lIns="0" tIns="0" rIns="0" bIns="0" rtlCol="0">
            <a:spAutoFit/>
          </a:bodyPr>
          <a:lstStyle/>
          <a:p>
            <a:pPr algn="r"/>
            <a:fld id="{E752D76F-37CE-4EFB-8938-B98ED727DBFD}" type="slidenum">
              <a:rPr lang="en-AU" sz="1200" smtClean="0"/>
              <a:t>4</a:t>
            </a:fld>
            <a:endParaRPr lang="en-AU" sz="1200"/>
          </a:p>
        </p:txBody>
      </p:sp>
    </p:spTree>
    <p:extLst>
      <p:ext uri="{BB962C8B-B14F-4D97-AF65-F5344CB8AC3E}">
        <p14:creationId xmlns:p14="http://schemas.microsoft.com/office/powerpoint/2010/main" val="147105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1AB9B8-EC72-918E-AF1F-15FFDC42C76B}"/>
              </a:ext>
            </a:extLst>
          </p:cNvPr>
          <p:cNvSpPr>
            <a:spLocks noGrp="1"/>
          </p:cNvSpPr>
          <p:nvPr>
            <p:ph type="title" idx="4294967295"/>
          </p:nvPr>
        </p:nvSpPr>
        <p:spPr>
          <a:xfrm>
            <a:off x="838200" y="-1325563"/>
            <a:ext cx="10515600" cy="1325563"/>
          </a:xfrm>
          <a:prstGeom prst="rect">
            <a:avLst/>
          </a:prstGeom>
        </p:spPr>
        <p:txBody>
          <a:bodyPr anchor="b"/>
          <a:lstStyle/>
          <a:p>
            <a:r>
              <a:rPr lang="en-AU"/>
              <a:t>End slide</a:t>
            </a:r>
          </a:p>
        </p:txBody>
      </p:sp>
      <p:sp>
        <p:nvSpPr>
          <p:cNvPr id="2" name="TextBox 1">
            <a:extLst>
              <a:ext uri="{FF2B5EF4-FFF2-40B4-BE49-F238E27FC236}">
                <a16:creationId xmlns:a16="http://schemas.microsoft.com/office/drawing/2014/main" id="{693268C2-8048-0DA9-AE5B-09CE3B31C5F9}"/>
              </a:ext>
            </a:extLst>
          </p:cNvPr>
          <p:cNvSpPr txBox="1"/>
          <p:nvPr/>
        </p:nvSpPr>
        <p:spPr>
          <a:xfrm>
            <a:off x="911225" y="2331691"/>
            <a:ext cx="3224213" cy="1354217"/>
          </a:xfrm>
          <a:prstGeom prst="rect">
            <a:avLst/>
          </a:prstGeom>
          <a:noFill/>
        </p:spPr>
        <p:txBody>
          <a:bodyPr wrap="square" rtlCol="0">
            <a:spAutoFit/>
          </a:bodyPr>
          <a:lstStyle/>
          <a:p>
            <a:pPr>
              <a:spcAft>
                <a:spcPts val="1200"/>
              </a:spcAft>
            </a:pPr>
            <a:r>
              <a:rPr lang="en-AU" sz="3000" dirty="0">
                <a:solidFill>
                  <a:schemeClr val="bg1"/>
                </a:solidFill>
              </a:rPr>
              <a:t>Contact us</a:t>
            </a:r>
          </a:p>
          <a:p>
            <a:r>
              <a:rPr lang="en-AU" sz="1400" b="1" dirty="0">
                <a:solidFill>
                  <a:schemeClr val="bg1"/>
                </a:solidFill>
              </a:rPr>
              <a:t>NatHERS Strategy, Assurance and Governance team</a:t>
            </a:r>
            <a:br>
              <a:rPr lang="en-AU" sz="1400" dirty="0">
                <a:solidFill>
                  <a:schemeClr val="bg1"/>
                </a:solidFill>
              </a:rPr>
            </a:br>
            <a:r>
              <a:rPr lang="en-AU" sz="1400" dirty="0">
                <a:solidFill>
                  <a:schemeClr val="bg1"/>
                </a:solidFill>
              </a:rPr>
              <a:t>admin@nathers.gov.au</a:t>
            </a:r>
          </a:p>
        </p:txBody>
      </p:sp>
      <p:grpSp>
        <p:nvGrpSpPr>
          <p:cNvPr id="8" name="Group 7" descr="Website address www.dcceew.gov.au">
            <a:extLst>
              <a:ext uri="{FF2B5EF4-FFF2-40B4-BE49-F238E27FC236}">
                <a16:creationId xmlns:a16="http://schemas.microsoft.com/office/drawing/2014/main" id="{F179156D-198E-E3BC-BBAF-75AB336BC618}"/>
              </a:ext>
            </a:extLst>
          </p:cNvPr>
          <p:cNvGrpSpPr/>
          <p:nvPr/>
        </p:nvGrpSpPr>
        <p:grpSpPr>
          <a:xfrm>
            <a:off x="927057" y="5605263"/>
            <a:ext cx="796665" cy="412422"/>
            <a:chOff x="455873" y="5605263"/>
            <a:chExt cx="796665" cy="412422"/>
          </a:xfrm>
        </p:grpSpPr>
        <p:sp>
          <p:nvSpPr>
            <p:cNvPr id="9" name="TextBox 8" descr="Website address www.dcceew.gov.au">
              <a:extLst>
                <a:ext uri="{FF2B5EF4-FFF2-40B4-BE49-F238E27FC236}">
                  <a16:creationId xmlns:a16="http://schemas.microsoft.com/office/drawing/2014/main" id="{3DB254EB-EC04-5E12-691E-FC498D723F2D}"/>
                </a:ext>
              </a:extLst>
            </p:cNvPr>
            <p:cNvSpPr txBox="1"/>
            <p:nvPr/>
          </p:nvSpPr>
          <p:spPr>
            <a:xfrm>
              <a:off x="455873" y="5605264"/>
              <a:ext cx="796665" cy="412421"/>
            </a:xfrm>
            <a:prstGeom prst="rect">
              <a:avLst/>
            </a:prstGeom>
            <a:noFill/>
          </p:spPr>
          <p:txBody>
            <a:bodyPr wrap="square">
              <a:spAutoFit/>
            </a:bodyPr>
            <a:lstStyle/>
            <a:p>
              <a:pPr>
                <a:lnSpc>
                  <a:spcPts val="1200"/>
                </a:lnSpc>
              </a:pPr>
              <a:r>
                <a:rPr lang="en-AU" sz="1500" b="1">
                  <a:solidFill>
                    <a:schemeClr val="bg1"/>
                  </a:solidFill>
                </a:rPr>
                <a:t>dcceew</a:t>
              </a:r>
              <a:br>
                <a:rPr lang="en-AU" sz="1500" b="1">
                  <a:solidFill>
                    <a:schemeClr val="bg1"/>
                  </a:solidFill>
                </a:rPr>
              </a:br>
              <a:r>
                <a:rPr lang="en-AU" sz="1500">
                  <a:solidFill>
                    <a:schemeClr val="bg1"/>
                  </a:solidFill>
                </a:rPr>
                <a:t>gov.au</a:t>
              </a:r>
            </a:p>
          </p:txBody>
        </p:sp>
        <p:cxnSp>
          <p:nvCxnSpPr>
            <p:cNvPr id="10" name="Straight Connector 9">
              <a:extLst>
                <a:ext uri="{FF2B5EF4-FFF2-40B4-BE49-F238E27FC236}">
                  <a16:creationId xmlns:a16="http://schemas.microsoft.com/office/drawing/2014/main" id="{DBDDAD5F-2861-0DDC-046C-1FC584D55969}"/>
                </a:ext>
              </a:extLst>
            </p:cNvPr>
            <p:cNvCxnSpPr>
              <a:cxnSpLocks/>
            </p:cNvCxnSpPr>
            <p:nvPr/>
          </p:nvCxnSpPr>
          <p:spPr>
            <a:xfrm>
              <a:off x="463975" y="5605263"/>
              <a:ext cx="0" cy="34483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4986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559188F-98FA-4FC6-35D3-2A39529FBAAB}"/>
              </a:ext>
            </a:extLst>
          </p:cNvPr>
          <p:cNvSpPr txBox="1">
            <a:spLocks noGrp="1"/>
          </p:cNvSpPr>
          <p:nvPr>
            <p:ph type="title" idx="4294967295"/>
          </p:nvPr>
        </p:nvSpPr>
        <p:spPr>
          <a:xfrm>
            <a:off x="919108" y="620713"/>
            <a:ext cx="6276349" cy="7370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a:ln>
                  <a:noFill/>
                </a:ln>
                <a:solidFill>
                  <a:schemeClr val="bg2"/>
                </a:solidFill>
                <a:effectLst/>
                <a:uLnTx/>
                <a:uFillTx/>
                <a:latin typeface="+mn-lt"/>
                <a:ea typeface="+mj-ea"/>
                <a:cs typeface="+mj-cs"/>
              </a:rPr>
              <a:t>Future consultations:</a:t>
            </a:r>
          </a:p>
        </p:txBody>
      </p:sp>
      <p:sp>
        <p:nvSpPr>
          <p:cNvPr id="4" name="Content Placeholder 3">
            <a:extLst>
              <a:ext uri="{FF2B5EF4-FFF2-40B4-BE49-F238E27FC236}">
                <a16:creationId xmlns:a16="http://schemas.microsoft.com/office/drawing/2014/main" id="{2F863F91-A799-EAFD-C9CB-BDEEE9A3BF5B}"/>
              </a:ext>
            </a:extLst>
          </p:cNvPr>
          <p:cNvSpPr>
            <a:spLocks noGrp="1"/>
          </p:cNvSpPr>
          <p:nvPr>
            <p:ph sz="quarter" idx="11"/>
          </p:nvPr>
        </p:nvSpPr>
        <p:spPr>
          <a:xfrm>
            <a:off x="3848102" y="1734283"/>
            <a:ext cx="5206252" cy="3447316"/>
          </a:xfrm>
          <a:solidFill>
            <a:srgbClr val="F2F2F2">
              <a:alpha val="50196"/>
            </a:srgbClr>
          </a:solidFill>
        </p:spPr>
        <p:txBody>
          <a:bodyPr vert="horz" lIns="72000" tIns="36000" rIns="72000" bIns="36000" rtlCol="0" anchor="t">
            <a:noAutofit/>
          </a:bodyPr>
          <a:lstStyle/>
          <a:p>
            <a:pPr>
              <a:lnSpc>
                <a:spcPct val="100000"/>
              </a:lnSpc>
              <a:spcBef>
                <a:spcPts val="600"/>
              </a:spcBef>
              <a:spcAft>
                <a:spcPts val="0"/>
              </a:spcAft>
            </a:pPr>
            <a:r>
              <a:rPr lang="en-AU" sz="1600" b="1" dirty="0"/>
              <a:t>Accreditation policies </a:t>
            </a:r>
            <a:r>
              <a:rPr lang="en-AU" sz="1600" dirty="0"/>
              <a:t>subject to endorsement of relevant elements</a:t>
            </a:r>
          </a:p>
          <a:p>
            <a:pPr marL="447675" lvl="1" indent="-285750">
              <a:lnSpc>
                <a:spcPct val="100000"/>
              </a:lnSpc>
              <a:buSzPct val="85000"/>
              <a:buFont typeface="Calibri" panose="020F0502020204030204" pitchFamily="34" charset="0"/>
              <a:buChar char="→"/>
            </a:pPr>
            <a:r>
              <a:rPr lang="en-AU" sz="1600" b="1" dirty="0"/>
              <a:t>Assessor Conflict of Interest Policy</a:t>
            </a:r>
            <a:endParaRPr lang="en-AU" sz="1600" b="1" dirty="0">
              <a:ea typeface="Calibri" panose="020F0502020204030204"/>
              <a:cs typeface="Calibri" panose="020F0502020204030204"/>
            </a:endParaRPr>
          </a:p>
          <a:p>
            <a:pPr marL="447675" lvl="1" indent="-285750">
              <a:lnSpc>
                <a:spcPct val="100000"/>
              </a:lnSpc>
              <a:buSzPct val="85000"/>
              <a:buFont typeface="Calibri" panose="020F0502020204030204" pitchFamily="34" charset="0"/>
              <a:buChar char="→"/>
            </a:pPr>
            <a:r>
              <a:rPr lang="en-AU" sz="1600" b="1" dirty="0"/>
              <a:t>Assessor Fit and Proper Person Checks Policy</a:t>
            </a:r>
            <a:endParaRPr lang="en-AU" sz="1600" b="1" dirty="0">
              <a:ea typeface="Calibri" panose="020F0502020204030204"/>
              <a:cs typeface="Calibri" panose="020F0502020204030204"/>
            </a:endParaRPr>
          </a:p>
          <a:p>
            <a:pPr marL="447675" lvl="1" indent="-285750">
              <a:lnSpc>
                <a:spcPct val="100000"/>
              </a:lnSpc>
              <a:buSzPct val="85000"/>
              <a:buFont typeface="Calibri" panose="020F0502020204030204" pitchFamily="34" charset="0"/>
              <a:buChar char="→"/>
            </a:pPr>
            <a:r>
              <a:rPr lang="en-AU" sz="1600" b="1" dirty="0"/>
              <a:t>Assessor Performance Management Policy</a:t>
            </a:r>
            <a:endParaRPr lang="en-AU" sz="1600" b="1" dirty="0">
              <a:ea typeface="Calibri" panose="020F0502020204030204"/>
              <a:cs typeface="Calibri" panose="020F0502020204030204"/>
            </a:endParaRPr>
          </a:p>
          <a:p>
            <a:pPr marL="447675" lvl="1" indent="-285750">
              <a:lnSpc>
                <a:spcPct val="100000"/>
              </a:lnSpc>
              <a:buSzPct val="85000"/>
              <a:buFont typeface="Calibri" panose="020F0502020204030204" pitchFamily="34" charset="0"/>
              <a:buChar char="→"/>
            </a:pPr>
            <a:r>
              <a:rPr lang="en-AU" sz="1600" b="1" dirty="0"/>
              <a:t>Householder surveys</a:t>
            </a:r>
            <a:endParaRPr lang="en-AU" sz="1600" b="1" dirty="0">
              <a:ea typeface="Calibri" panose="020F0502020204030204"/>
              <a:cs typeface="Calibri" panose="020F0502020204030204"/>
            </a:endParaRPr>
          </a:p>
          <a:p>
            <a:pPr marL="447675" lvl="1" indent="-285750">
              <a:lnSpc>
                <a:spcPct val="100000"/>
              </a:lnSpc>
              <a:buSzPct val="85000"/>
              <a:buFont typeface="Calibri" panose="020F0502020204030204" pitchFamily="34" charset="0"/>
              <a:buChar char="→"/>
            </a:pPr>
            <a:endParaRPr lang="en-AU" sz="1600" b="1" dirty="0">
              <a:ea typeface="Calibri" panose="020F0502020204030204"/>
              <a:cs typeface="Calibri" panose="020F0502020204030204"/>
            </a:endParaRPr>
          </a:p>
        </p:txBody>
      </p:sp>
      <p:sp>
        <p:nvSpPr>
          <p:cNvPr id="2" name="TextBox 1">
            <a:extLst>
              <a:ext uri="{FF2B5EF4-FFF2-40B4-BE49-F238E27FC236}">
                <a16:creationId xmlns:a16="http://schemas.microsoft.com/office/drawing/2014/main" id="{A5D49B12-706A-AC2B-A9E4-2577CD5C6AE0}"/>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5</a:t>
            </a:fld>
            <a:endParaRPr lang="en-AU" sz="900"/>
          </a:p>
        </p:txBody>
      </p:sp>
      <p:sp>
        <p:nvSpPr>
          <p:cNvPr id="3" name="Content Placeholder 3">
            <a:extLst>
              <a:ext uri="{FF2B5EF4-FFF2-40B4-BE49-F238E27FC236}">
                <a16:creationId xmlns:a16="http://schemas.microsoft.com/office/drawing/2014/main" id="{8443CA54-3C7E-6AAE-D311-44BBBAA9A159}"/>
              </a:ext>
            </a:extLst>
          </p:cNvPr>
          <p:cNvSpPr txBox="1">
            <a:spLocks/>
          </p:cNvSpPr>
          <p:nvPr/>
        </p:nvSpPr>
        <p:spPr>
          <a:xfrm>
            <a:off x="1027061" y="1734283"/>
            <a:ext cx="2725791" cy="4125686"/>
          </a:xfrm>
          <a:prstGeom prst="rect">
            <a:avLst/>
          </a:prstGeom>
          <a:noFill/>
        </p:spPr>
        <p:txBody>
          <a:bodyPr vert="horz" lIns="72000" tIns="36000" rIns="72000" bIns="36000" rtlCol="0">
            <a:noAutofit/>
          </a:bodyPr>
          <a:lstStyle>
            <a:lvl1pPr marL="0" indent="0" algn="l" defTabSz="914400" rtl="0" eaLnBrk="1" latinLnBrk="0" hangingPunct="1">
              <a:lnSpc>
                <a:spcPct val="90000"/>
              </a:lnSpc>
              <a:spcBef>
                <a:spcPts val="1000"/>
              </a:spcBef>
              <a:spcAft>
                <a:spcPts val="450"/>
              </a:spcAft>
              <a:buFontTx/>
              <a:buNone/>
              <a:defRPr sz="1500" kern="1200">
                <a:solidFill>
                  <a:schemeClr val="tx1"/>
                </a:solidFill>
                <a:latin typeface="+mn-lt"/>
                <a:ea typeface="+mn-ea"/>
                <a:cs typeface="+mn-cs"/>
              </a:defRPr>
            </a:lvl1pPr>
            <a:lvl2pPr marL="161996" indent="-161996" algn="l" defTabSz="914400" rtl="0" eaLnBrk="1" latinLnBrk="0" hangingPunct="1">
              <a:lnSpc>
                <a:spcPct val="90000"/>
              </a:lnSpc>
              <a:spcBef>
                <a:spcPts val="450"/>
              </a:spcBef>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45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Some elements referenced in the NatHERS for Existing Homes Assurance Strategy and accreditation process are still being developed and will be brought forward for consultation later in 2024 and early 2025.</a:t>
            </a:r>
          </a:p>
        </p:txBody>
      </p:sp>
    </p:spTree>
    <p:extLst>
      <p:ext uri="{BB962C8B-B14F-4D97-AF65-F5344CB8AC3E}">
        <p14:creationId xmlns:p14="http://schemas.microsoft.com/office/powerpoint/2010/main" val="3100328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F3B7-192F-6143-1D2F-36BF11F13E20}"/>
              </a:ext>
            </a:extLst>
          </p:cNvPr>
          <p:cNvSpPr txBox="1">
            <a:spLocks noGrp="1"/>
          </p:cNvSpPr>
          <p:nvPr>
            <p:ph type="title" idx="4294967295"/>
          </p:nvPr>
        </p:nvSpPr>
        <p:spPr>
          <a:xfrm>
            <a:off x="2619375" y="2066926"/>
            <a:ext cx="501015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chemeClr val="bg1"/>
                </a:solidFill>
                <a:effectLst/>
                <a:uLnTx/>
                <a:uFillTx/>
                <a:latin typeface="+mn-lt"/>
                <a:ea typeface="+mn-ea"/>
                <a:cs typeface="+mn-cs"/>
              </a:rPr>
              <a:t>Overview</a:t>
            </a:r>
          </a:p>
        </p:txBody>
      </p:sp>
    </p:spTree>
    <p:extLst>
      <p:ext uri="{BB962C8B-B14F-4D97-AF65-F5344CB8AC3E}">
        <p14:creationId xmlns:p14="http://schemas.microsoft.com/office/powerpoint/2010/main" val="3269341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BE2C811-1BD4-44AC-A0D8-477244161FD9}"/>
              </a:ext>
            </a:extLst>
          </p:cNvPr>
          <p:cNvSpPr>
            <a:spLocks noGrp="1"/>
          </p:cNvSpPr>
          <p:nvPr>
            <p:ph type="title"/>
          </p:nvPr>
        </p:nvSpPr>
        <p:spPr>
          <a:xfrm>
            <a:off x="2207420" y="520568"/>
            <a:ext cx="7886700" cy="663574"/>
          </a:xfrm>
        </p:spPr>
        <p:txBody>
          <a:bodyPr>
            <a:normAutofit fontScale="90000"/>
          </a:bodyPr>
          <a:lstStyle/>
          <a:p>
            <a:r>
              <a:rPr lang="en-AU"/>
              <a:t>Addressing the design principles</a:t>
            </a:r>
          </a:p>
        </p:txBody>
      </p:sp>
      <p:sp>
        <p:nvSpPr>
          <p:cNvPr id="23" name="TextBox 22">
            <a:extLst>
              <a:ext uri="{FF2B5EF4-FFF2-40B4-BE49-F238E27FC236}">
                <a16:creationId xmlns:a16="http://schemas.microsoft.com/office/drawing/2014/main" id="{B8BF9056-7368-5EC8-47DC-0C91F4E3ED3B}"/>
              </a:ext>
            </a:extLst>
          </p:cNvPr>
          <p:cNvSpPr txBox="1"/>
          <p:nvPr/>
        </p:nvSpPr>
        <p:spPr>
          <a:xfrm>
            <a:off x="869576" y="1317492"/>
            <a:ext cx="5076000" cy="1404000"/>
          </a:xfrm>
          <a:prstGeom prst="rect">
            <a:avLst/>
          </a:prstGeom>
          <a:solidFill>
            <a:schemeClr val="accent4">
              <a:lumMod val="95000"/>
            </a:schemeClr>
          </a:solidFill>
        </p:spPr>
        <p:txBody>
          <a:bodyPr wrap="square" lIns="72000" tIns="72000" rIns="72000" bIns="72000">
            <a:noAutofit/>
          </a:bodyPr>
          <a:lstStyle/>
          <a:p>
            <a:pPr marL="0" lvl="1" algn="ctr">
              <a:tabLst>
                <a:tab pos="266700" algn="l"/>
              </a:tabLst>
            </a:pPr>
            <a:r>
              <a:rPr lang="en-AU" sz="1600" b="1">
                <a:latin typeface="Calibri" panose="020F0502020204030204" pitchFamily="34" charset="0"/>
                <a:ea typeface="Times New Roman" panose="02020603050405020304" pitchFamily="18" charset="0"/>
                <a:cs typeface="Calibri" panose="020F0502020204030204" pitchFamily="34" charset="0"/>
              </a:rPr>
              <a:t>Principle 1: </a:t>
            </a:r>
          </a:p>
          <a:p>
            <a:pPr marL="0" lvl="1" algn="ctr">
              <a:tabLst>
                <a:tab pos="266700" algn="l"/>
              </a:tabLst>
            </a:pPr>
            <a:r>
              <a:rPr lang="en-AU" sz="1600" b="1">
                <a:latin typeface="Calibri" panose="020F0502020204030204" pitchFamily="34" charset="0"/>
                <a:ea typeface="Times New Roman" panose="02020603050405020304" pitchFamily="18" charset="0"/>
                <a:cs typeface="Calibri" panose="020F0502020204030204" pitchFamily="34" charset="0"/>
              </a:rPr>
              <a:t>Supports program objectives</a:t>
            </a:r>
            <a:r>
              <a:rPr lang="en-AU" sz="1600">
                <a:latin typeface="Calibri" panose="020F0502020204030204" pitchFamily="34" charset="0"/>
                <a:ea typeface="Times New Roman" panose="02020603050405020304" pitchFamily="18" charset="0"/>
                <a:cs typeface="Calibri" panose="020F0502020204030204" pitchFamily="34" charset="0"/>
              </a:rPr>
              <a:t> </a:t>
            </a:r>
          </a:p>
          <a:p>
            <a:pPr marL="0" lvl="1">
              <a:spcBef>
                <a:spcPts val="600"/>
              </a:spcBef>
              <a:spcAft>
                <a:spcPts val="600"/>
              </a:spcAft>
              <a:tabLst>
                <a:tab pos="266700" algn="l"/>
              </a:tabLst>
            </a:pPr>
            <a:r>
              <a:rPr lang="en-AU" sz="1600">
                <a:latin typeface="Calibri" panose="020F0502020204030204" pitchFamily="34" charset="0"/>
                <a:ea typeface="Times New Roman" panose="02020603050405020304" pitchFamily="18" charset="0"/>
                <a:cs typeface="Calibri" panose="020F0502020204030204" pitchFamily="34" charset="0"/>
              </a:rPr>
              <a:t>A transparent, consistent, and reliable accreditation process promotes community and stakeholder confidence in the integrity of the scheme</a:t>
            </a:r>
          </a:p>
        </p:txBody>
      </p:sp>
      <p:sp>
        <p:nvSpPr>
          <p:cNvPr id="24" name="TextBox 23">
            <a:extLst>
              <a:ext uri="{FF2B5EF4-FFF2-40B4-BE49-F238E27FC236}">
                <a16:creationId xmlns:a16="http://schemas.microsoft.com/office/drawing/2014/main" id="{ACCF51D7-69C9-9F04-F491-51FD5D2931D8}"/>
              </a:ext>
            </a:extLst>
          </p:cNvPr>
          <p:cNvSpPr txBox="1"/>
          <p:nvPr/>
        </p:nvSpPr>
        <p:spPr>
          <a:xfrm>
            <a:off x="6246426" y="1317492"/>
            <a:ext cx="5112000" cy="1404000"/>
          </a:xfrm>
          <a:prstGeom prst="rect">
            <a:avLst/>
          </a:prstGeom>
          <a:solidFill>
            <a:schemeClr val="accent4">
              <a:lumMod val="95000"/>
            </a:schemeClr>
          </a:solidFill>
        </p:spPr>
        <p:txBody>
          <a:bodyPr wrap="square" lIns="72000" tIns="72000" rIns="72000" bIns="72000">
            <a:noAutofit/>
          </a:bodyPr>
          <a:lstStyle/>
          <a:p>
            <a:pPr marL="0" lvl="1" algn="ctr">
              <a:tabLst>
                <a:tab pos="266700" algn="l"/>
              </a:tabLst>
            </a:pPr>
            <a:r>
              <a:rPr lang="en-AU" sz="1600" b="1">
                <a:latin typeface="Calibri" panose="020F0502020204030204" pitchFamily="34" charset="0"/>
                <a:ea typeface="Times New Roman" panose="02020603050405020304" pitchFamily="18" charset="0"/>
                <a:cs typeface="Calibri" panose="020F0502020204030204" pitchFamily="34" charset="0"/>
              </a:rPr>
              <a:t>Principle 2: </a:t>
            </a:r>
          </a:p>
          <a:p>
            <a:pPr marL="0" lvl="1" algn="ctr">
              <a:tabLst>
                <a:tab pos="266700" algn="l"/>
              </a:tabLst>
            </a:pPr>
            <a:r>
              <a:rPr lang="en-AU" sz="1600" b="1">
                <a:latin typeface="Calibri" panose="020F0502020204030204" pitchFamily="34" charset="0"/>
                <a:ea typeface="Times New Roman" panose="02020603050405020304" pitchFamily="18" charset="0"/>
                <a:cs typeface="Calibri" panose="020F0502020204030204" pitchFamily="34" charset="0"/>
              </a:rPr>
              <a:t>Fit-for-purpose </a:t>
            </a:r>
          </a:p>
          <a:p>
            <a:pPr marL="0" lvl="1">
              <a:spcBef>
                <a:spcPts val="600"/>
              </a:spcBef>
              <a:spcAft>
                <a:spcPts val="600"/>
              </a:spcAft>
              <a:tabLst>
                <a:tab pos="266700" algn="l"/>
              </a:tabLst>
            </a:pPr>
            <a:r>
              <a:rPr lang="en-AU" sz="1600">
                <a:latin typeface="Calibri" panose="020F0502020204030204" pitchFamily="34" charset="0"/>
                <a:cs typeface="Calibri" panose="020F0502020204030204" pitchFamily="34" charset="0"/>
              </a:rPr>
              <a:t>Accreditation requirements have been designed in consideration of the potential future needs of industry and government e.g. disclosure frameworks, financial programs</a:t>
            </a:r>
          </a:p>
        </p:txBody>
      </p:sp>
      <p:sp>
        <p:nvSpPr>
          <p:cNvPr id="25" name="TextBox 24">
            <a:extLst>
              <a:ext uri="{FF2B5EF4-FFF2-40B4-BE49-F238E27FC236}">
                <a16:creationId xmlns:a16="http://schemas.microsoft.com/office/drawing/2014/main" id="{56A798C8-865F-AF47-2F08-7EE3A4709B2A}"/>
              </a:ext>
            </a:extLst>
          </p:cNvPr>
          <p:cNvSpPr txBox="1"/>
          <p:nvPr/>
        </p:nvSpPr>
        <p:spPr>
          <a:xfrm>
            <a:off x="869576" y="2819646"/>
            <a:ext cx="5075998" cy="1404000"/>
          </a:xfrm>
          <a:prstGeom prst="rect">
            <a:avLst/>
          </a:prstGeom>
          <a:solidFill>
            <a:schemeClr val="accent4">
              <a:lumMod val="95000"/>
            </a:schemeClr>
          </a:solidFill>
        </p:spPr>
        <p:txBody>
          <a:bodyPr wrap="square" lIns="72000" tIns="72000" rIns="72000" bIns="72000">
            <a:noAutofit/>
          </a:bodyPr>
          <a:lstStyle/>
          <a:p>
            <a:pPr marL="0" lvl="1" algn="ctr">
              <a:tabLst>
                <a:tab pos="266700" algn="l"/>
              </a:tabLst>
            </a:pPr>
            <a:r>
              <a:rPr lang="en-AU" sz="1600" b="1">
                <a:latin typeface="Calibri" panose="020F0502020204030204" pitchFamily="34" charset="0"/>
                <a:ea typeface="Times New Roman" panose="02020603050405020304" pitchFamily="18" charset="0"/>
                <a:cs typeface="Calibri" panose="020F0502020204030204" pitchFamily="34" charset="0"/>
              </a:rPr>
              <a:t>Principle 3: </a:t>
            </a:r>
          </a:p>
          <a:p>
            <a:pPr marL="0" lvl="1" algn="ctr">
              <a:tabLst>
                <a:tab pos="266700" algn="l"/>
              </a:tabLst>
            </a:pPr>
            <a:r>
              <a:rPr lang="en-AU" sz="1600" b="1">
                <a:latin typeface="Calibri" panose="020F0502020204030204" pitchFamily="34" charset="0"/>
                <a:ea typeface="Times New Roman" panose="02020603050405020304" pitchFamily="18" charset="0"/>
                <a:cs typeface="Calibri" panose="020F0502020204030204" pitchFamily="34" charset="0"/>
              </a:rPr>
              <a:t>Assessments and ratings are accurate and reliable</a:t>
            </a:r>
            <a:endParaRPr lang="en-AU" sz="1600">
              <a:latin typeface="Calibri" panose="020F0502020204030204" pitchFamily="34" charset="0"/>
              <a:ea typeface="Times New Roman" panose="02020603050405020304" pitchFamily="18" charset="0"/>
              <a:cs typeface="Calibri" panose="020F0502020204030204" pitchFamily="34" charset="0"/>
            </a:endParaRPr>
          </a:p>
          <a:p>
            <a:pPr marL="0" lvl="1">
              <a:spcBef>
                <a:spcPts val="600"/>
              </a:spcBef>
              <a:spcAft>
                <a:spcPts val="600"/>
              </a:spcAft>
              <a:tabLst>
                <a:tab pos="266700" algn="l"/>
              </a:tabLst>
            </a:pPr>
            <a:r>
              <a:rPr lang="en-AU" sz="1600">
                <a:latin typeface="Calibri" panose="020F0502020204030204" pitchFamily="34" charset="0"/>
                <a:cs typeface="Calibri" panose="020F0502020204030204" pitchFamily="34" charset="0"/>
              </a:rPr>
              <a:t>The proposed accreditation process ensures assessments and ratings are only produced by appropriately skilled assessors</a:t>
            </a:r>
          </a:p>
        </p:txBody>
      </p:sp>
      <p:sp>
        <p:nvSpPr>
          <p:cNvPr id="26" name="TextBox 25">
            <a:extLst>
              <a:ext uri="{FF2B5EF4-FFF2-40B4-BE49-F238E27FC236}">
                <a16:creationId xmlns:a16="http://schemas.microsoft.com/office/drawing/2014/main" id="{6222A9AE-1CC7-74D0-CBD8-B4C805579227}"/>
              </a:ext>
            </a:extLst>
          </p:cNvPr>
          <p:cNvSpPr txBox="1"/>
          <p:nvPr/>
        </p:nvSpPr>
        <p:spPr>
          <a:xfrm>
            <a:off x="6246429" y="2801716"/>
            <a:ext cx="5111996" cy="1404000"/>
          </a:xfrm>
          <a:prstGeom prst="rect">
            <a:avLst/>
          </a:prstGeom>
          <a:solidFill>
            <a:schemeClr val="accent4">
              <a:lumMod val="95000"/>
            </a:schemeClr>
          </a:solidFill>
        </p:spPr>
        <p:txBody>
          <a:bodyPr wrap="square" lIns="72000" tIns="72000" rIns="72000" bIns="72000">
            <a:noAutofit/>
          </a:bodyPr>
          <a:lstStyle/>
          <a:p>
            <a:pPr marL="0" lvl="1" algn="ctr">
              <a:tabLst>
                <a:tab pos="266700" algn="l"/>
              </a:tabLst>
            </a:pPr>
            <a:r>
              <a:rPr lang="en-AU" sz="1600" b="1" dirty="0">
                <a:latin typeface="Calibri" panose="020F0502020204030204" pitchFamily="34" charset="0"/>
                <a:ea typeface="Times New Roman" panose="02020603050405020304" pitchFamily="18" charset="0"/>
                <a:cs typeface="Calibri" panose="020F0502020204030204" pitchFamily="34" charset="0"/>
              </a:rPr>
              <a:t>Principle 5: </a:t>
            </a:r>
          </a:p>
          <a:p>
            <a:pPr marL="0" lvl="1" algn="ctr">
              <a:tabLst>
                <a:tab pos="266700" algn="l"/>
              </a:tabLst>
            </a:pPr>
            <a:r>
              <a:rPr lang="en-AU" sz="1600" b="1" dirty="0">
                <a:latin typeface="Calibri" panose="020F0502020204030204" pitchFamily="34" charset="0"/>
                <a:ea typeface="Times New Roman" panose="02020603050405020304" pitchFamily="18" charset="0"/>
                <a:cs typeface="Calibri" panose="020F0502020204030204" pitchFamily="34" charset="0"/>
              </a:rPr>
              <a:t>Avoids unintended outcomes</a:t>
            </a:r>
            <a:endParaRPr lang="en-AU" sz="1600" dirty="0">
              <a:latin typeface="Calibri" panose="020F0502020204030204" pitchFamily="34" charset="0"/>
              <a:ea typeface="Times New Roman" panose="02020603050405020304" pitchFamily="18" charset="0"/>
              <a:cs typeface="Calibri" panose="020F0502020204030204" pitchFamily="34" charset="0"/>
            </a:endParaRPr>
          </a:p>
          <a:p>
            <a:pPr marL="0" lvl="1">
              <a:spcBef>
                <a:spcPts val="600"/>
              </a:spcBef>
              <a:spcAft>
                <a:spcPts val="600"/>
              </a:spcAft>
              <a:tabLst>
                <a:tab pos="266700" algn="l"/>
              </a:tabLst>
            </a:pPr>
            <a:r>
              <a:rPr lang="en-AU" sz="1600" dirty="0">
                <a:latin typeface="Calibri" panose="020F0502020204030204" pitchFamily="34" charset="0"/>
                <a:cs typeface="Calibri" panose="020F0502020204030204" pitchFamily="34" charset="0"/>
              </a:rPr>
              <a:t>Accreditation requirements ensure assessors are of good character when they enter the scheme, and maintain minimum standards of proficiency and integrity</a:t>
            </a:r>
          </a:p>
        </p:txBody>
      </p:sp>
      <p:sp>
        <p:nvSpPr>
          <p:cNvPr id="31" name="TextBox 30">
            <a:extLst>
              <a:ext uri="{FF2B5EF4-FFF2-40B4-BE49-F238E27FC236}">
                <a16:creationId xmlns:a16="http://schemas.microsoft.com/office/drawing/2014/main" id="{813CDCB2-0C9A-DFF5-8DE2-1EFE960FDE7A}"/>
              </a:ext>
            </a:extLst>
          </p:cNvPr>
          <p:cNvSpPr txBox="1"/>
          <p:nvPr/>
        </p:nvSpPr>
        <p:spPr>
          <a:xfrm>
            <a:off x="876303" y="4321800"/>
            <a:ext cx="10482121" cy="1161152"/>
          </a:xfrm>
          <a:prstGeom prst="rect">
            <a:avLst/>
          </a:prstGeom>
          <a:solidFill>
            <a:schemeClr val="accent4">
              <a:lumMod val="95000"/>
            </a:schemeClr>
          </a:solidFill>
        </p:spPr>
        <p:txBody>
          <a:bodyPr wrap="square" lIns="72000" tIns="72000" rIns="72000" bIns="72000">
            <a:noAutofit/>
          </a:bodyPr>
          <a:lstStyle/>
          <a:p>
            <a:pPr marL="0" lvl="1" algn="ctr">
              <a:tabLst>
                <a:tab pos="266700" algn="l"/>
              </a:tabLst>
            </a:pPr>
            <a:r>
              <a:rPr lang="en-AU" sz="1600" b="1" dirty="0">
                <a:latin typeface="Calibri" panose="020F0502020204030204" pitchFamily="34" charset="0"/>
                <a:ea typeface="Times New Roman" panose="02020603050405020304" pitchFamily="18" charset="0"/>
                <a:cs typeface="Calibri" panose="020F0502020204030204" pitchFamily="34" charset="0"/>
              </a:rPr>
              <a:t>Principle 6: </a:t>
            </a:r>
          </a:p>
          <a:p>
            <a:pPr marL="0" lvl="1" algn="ctr">
              <a:tabLst>
                <a:tab pos="266700" algn="l"/>
              </a:tabLst>
            </a:pPr>
            <a:r>
              <a:rPr lang="en-AU" sz="1600" b="1" dirty="0">
                <a:latin typeface="Calibri" panose="020F0502020204030204" pitchFamily="34" charset="0"/>
                <a:ea typeface="Times New Roman" panose="02020603050405020304" pitchFamily="18" charset="0"/>
                <a:cs typeface="Calibri" panose="020F0502020204030204" pitchFamily="34" charset="0"/>
              </a:rPr>
              <a:t>Supports scalability </a:t>
            </a:r>
          </a:p>
          <a:p>
            <a:pPr marL="0" lvl="1">
              <a:spcBef>
                <a:spcPts val="600"/>
              </a:spcBef>
              <a:spcAft>
                <a:spcPts val="600"/>
              </a:spcAft>
              <a:tabLst>
                <a:tab pos="266700" algn="l"/>
              </a:tabLst>
            </a:pPr>
            <a:r>
              <a:rPr lang="en-AU" sz="1600" dirty="0">
                <a:latin typeface="Calibri" panose="020F0502020204030204" pitchFamily="34" charset="0"/>
                <a:cs typeface="Calibri" panose="020F0502020204030204" pitchFamily="34" charset="0"/>
              </a:rPr>
              <a:t>The proposed accreditation process has sufficient flexibility to enable different types of accreditation to support different assessor business models, and can scale to support a large volume of assessors in future </a:t>
            </a:r>
          </a:p>
        </p:txBody>
      </p:sp>
      <p:sp>
        <p:nvSpPr>
          <p:cNvPr id="22" name="TextBox 21">
            <a:extLst>
              <a:ext uri="{FF2B5EF4-FFF2-40B4-BE49-F238E27FC236}">
                <a16:creationId xmlns:a16="http://schemas.microsoft.com/office/drawing/2014/main" id="{64709DA7-45DB-F5B7-93E6-8A382A6905DC}"/>
              </a:ext>
            </a:extLst>
          </p:cNvPr>
          <p:cNvSpPr txBox="1"/>
          <p:nvPr/>
        </p:nvSpPr>
        <p:spPr>
          <a:xfrm>
            <a:off x="876302" y="5536742"/>
            <a:ext cx="10482121" cy="430887"/>
          </a:xfrm>
          <a:prstGeom prst="rect">
            <a:avLst/>
          </a:prstGeom>
          <a:noFill/>
        </p:spPr>
        <p:txBody>
          <a:bodyPr wrap="square" lIns="0" tIns="0" rIns="0" bIns="0">
            <a:spAutoFit/>
          </a:bodyPr>
          <a:lstStyle/>
          <a:p>
            <a:pPr marL="447675" indent="-447675">
              <a:spcBef>
                <a:spcPts val="600"/>
              </a:spcBef>
              <a:spcAft>
                <a:spcPts val="600"/>
              </a:spcAft>
              <a:tabLst>
                <a:tab pos="447675" algn="l"/>
              </a:tabLst>
            </a:pPr>
            <a:r>
              <a:rPr lang="en-AU" sz="1400" i="1" dirty="0">
                <a:latin typeface="Calibri" panose="020F0502020204030204" pitchFamily="34" charset="0"/>
                <a:ea typeface="Times New Roman" panose="02020603050405020304" pitchFamily="18" charset="0"/>
                <a:cs typeface="Calibri" panose="020F0502020204030204" pitchFamily="34" charset="0"/>
              </a:rPr>
              <a:t>Note: 	Principle 4, ‘Time and cost of assessments is minimised through </a:t>
            </a:r>
            <a:r>
              <a:rPr lang="en-AU" sz="1400" i="1" dirty="0">
                <a:latin typeface="Calibri" panose="020F0502020204030204" pitchFamily="34" charset="0"/>
                <a:cs typeface="Calibri" panose="020F0502020204030204" pitchFamily="34" charset="0"/>
              </a:rPr>
              <a:t>limiting</a:t>
            </a:r>
            <a:r>
              <a:rPr lang="en-AU" sz="1400" i="1" dirty="0">
                <a:latin typeface="Calibri" panose="020F0502020204030204" pitchFamily="34" charset="0"/>
                <a:ea typeface="Times New Roman" panose="02020603050405020304" pitchFamily="18" charset="0"/>
                <a:cs typeface="Calibri" panose="020F0502020204030204" pitchFamily="34" charset="0"/>
              </a:rPr>
              <a:t> tool data inputs and simplifying onsite data collection’ is not applicable to accreditation and therefore is not addressed.</a:t>
            </a:r>
            <a:endParaRPr lang="en-AU" sz="1400" dirty="0">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79E53E33-0174-FB61-873C-D15B84CADA49}"/>
              </a:ext>
            </a:extLst>
          </p:cNvPr>
          <p:cNvSpPr txBox="1"/>
          <p:nvPr/>
        </p:nvSpPr>
        <p:spPr>
          <a:xfrm>
            <a:off x="10094120" y="6417665"/>
            <a:ext cx="1081088" cy="138499"/>
          </a:xfrm>
          <a:prstGeom prst="rect">
            <a:avLst/>
          </a:prstGeom>
          <a:noFill/>
        </p:spPr>
        <p:txBody>
          <a:bodyPr wrap="square" lIns="0" tIns="0" rIns="0" bIns="0" rtlCol="0">
            <a:spAutoFit/>
          </a:bodyPr>
          <a:lstStyle/>
          <a:p>
            <a:pPr algn="r"/>
            <a:fld id="{E752D76F-37CE-4EFB-8938-B98ED727DBFD}" type="slidenum">
              <a:rPr lang="en-AU" sz="900"/>
              <a:t>7</a:t>
            </a:fld>
            <a:endParaRPr lang="en-AU" sz="900"/>
          </a:p>
        </p:txBody>
      </p:sp>
    </p:spTree>
    <p:extLst>
      <p:ext uri="{BB962C8B-B14F-4D97-AF65-F5344CB8AC3E}">
        <p14:creationId xmlns:p14="http://schemas.microsoft.com/office/powerpoint/2010/main" val="81853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F74FC0-74D9-8D7E-A7AE-A5971F96BA18}"/>
              </a:ext>
            </a:extLst>
          </p:cNvPr>
          <p:cNvSpPr>
            <a:spLocks noGrp="1"/>
          </p:cNvSpPr>
          <p:nvPr>
            <p:ph type="title"/>
          </p:nvPr>
        </p:nvSpPr>
        <p:spPr>
          <a:xfrm>
            <a:off x="838200" y="-663574"/>
            <a:ext cx="10515600" cy="663574"/>
          </a:xfrm>
        </p:spPr>
        <p:txBody>
          <a:bodyPr anchor="b"/>
          <a:lstStyle/>
          <a:p>
            <a:r>
              <a:rPr lang="en-AU"/>
              <a:t>Addressing the design principles cont.</a:t>
            </a:r>
          </a:p>
        </p:txBody>
      </p:sp>
      <p:sp>
        <p:nvSpPr>
          <p:cNvPr id="28" name="TextBox 27">
            <a:extLst>
              <a:ext uri="{FF2B5EF4-FFF2-40B4-BE49-F238E27FC236}">
                <a16:creationId xmlns:a16="http://schemas.microsoft.com/office/drawing/2014/main" id="{39065CE8-BC0F-BF63-7C98-124371105FC4}"/>
              </a:ext>
            </a:extLst>
          </p:cNvPr>
          <p:cNvSpPr txBox="1"/>
          <p:nvPr/>
        </p:nvSpPr>
        <p:spPr>
          <a:xfrm>
            <a:off x="782031" y="1142060"/>
            <a:ext cx="4571019" cy="1631985"/>
          </a:xfrm>
          <a:prstGeom prst="rightArrow">
            <a:avLst>
              <a:gd name="adj1" fmla="val 100000"/>
              <a:gd name="adj2" fmla="val 19332"/>
            </a:avLst>
          </a:prstGeom>
          <a:solidFill>
            <a:schemeClr val="accent4">
              <a:lumMod val="95000"/>
            </a:schemeClr>
          </a:solidFill>
        </p:spPr>
        <p:txBody>
          <a:bodyPr wrap="square" lIns="72000" tIns="72000" rIns="72000" bIns="72000">
            <a:noAutofit/>
          </a:bodyPr>
          <a:lstStyle/>
          <a:p>
            <a:pPr marL="0" lvl="1" algn="ctr">
              <a:tabLst>
                <a:tab pos="266700" algn="l"/>
              </a:tabLst>
            </a:pPr>
            <a:r>
              <a:rPr lang="en-AU" sz="1600" b="1" dirty="0">
                <a:latin typeface="Calibri" panose="020F0502020204030204" pitchFamily="34" charset="0"/>
                <a:ea typeface="Times New Roman" panose="02020603050405020304" pitchFamily="18" charset="0"/>
                <a:cs typeface="Calibri" panose="020F0502020204030204" pitchFamily="34" charset="0"/>
              </a:rPr>
              <a:t>Principle 7: </a:t>
            </a:r>
          </a:p>
          <a:p>
            <a:pPr marL="0" lvl="1" algn="ctr">
              <a:tabLst>
                <a:tab pos="266700" algn="l"/>
              </a:tabLst>
            </a:pPr>
            <a:r>
              <a:rPr lang="en-AU" sz="1600" b="1" dirty="0">
                <a:latin typeface="Calibri" panose="020F0502020204030204" pitchFamily="34" charset="0"/>
                <a:ea typeface="Times New Roman" panose="02020603050405020304" pitchFamily="18" charset="0"/>
                <a:cs typeface="Calibri" panose="020F0502020204030204" pitchFamily="34" charset="0"/>
              </a:rPr>
              <a:t>Is risk informed</a:t>
            </a:r>
          </a:p>
          <a:p>
            <a:pPr marL="0" lvl="1">
              <a:spcBef>
                <a:spcPts val="600"/>
              </a:spcBef>
              <a:spcAft>
                <a:spcPts val="600"/>
              </a:spcAft>
              <a:tabLst>
                <a:tab pos="266700" algn="l"/>
              </a:tabLst>
            </a:pPr>
            <a:r>
              <a:rPr lang="en-AU" sz="1600" dirty="0">
                <a:latin typeface="Calibri" panose="020F0502020204030204" pitchFamily="34" charset="0"/>
                <a:cs typeface="Calibri" panose="020F0502020204030204" pitchFamily="34" charset="0"/>
              </a:rPr>
              <a:t>Accreditation requirements respond directly to key risks in the NatHERS Existing Homes risk register.</a:t>
            </a:r>
          </a:p>
        </p:txBody>
      </p:sp>
      <p:graphicFrame>
        <p:nvGraphicFramePr>
          <p:cNvPr id="2" name="Table 1">
            <a:extLst>
              <a:ext uri="{FF2B5EF4-FFF2-40B4-BE49-F238E27FC236}">
                <a16:creationId xmlns:a16="http://schemas.microsoft.com/office/drawing/2014/main" id="{9D66FCFC-B733-9A0B-95FF-ACAA154C92D0}"/>
              </a:ext>
            </a:extLst>
          </p:cNvPr>
          <p:cNvGraphicFramePr>
            <a:graphicFrameLocks noGrp="1"/>
          </p:cNvGraphicFramePr>
          <p:nvPr>
            <p:extLst>
              <p:ext uri="{D42A27DB-BD31-4B8C-83A1-F6EECF244321}">
                <p14:modId xmlns:p14="http://schemas.microsoft.com/office/powerpoint/2010/main" val="2471076629"/>
              </p:ext>
            </p:extLst>
          </p:nvPr>
        </p:nvGraphicFramePr>
        <p:xfrm>
          <a:off x="5456005" y="1190877"/>
          <a:ext cx="5094125" cy="1631987"/>
        </p:xfrm>
        <a:graphic>
          <a:graphicData uri="http://schemas.openxmlformats.org/drawingml/2006/table">
            <a:tbl>
              <a:tblPr firstRow="1" bandRow="1">
                <a:tableStyleId>{5C22544A-7EE6-4342-B048-85BDC9FD1C3A}</a:tableStyleId>
              </a:tblPr>
              <a:tblGrid>
                <a:gridCol w="5094125">
                  <a:extLst>
                    <a:ext uri="{9D8B030D-6E8A-4147-A177-3AD203B41FA5}">
                      <a16:colId xmlns:a16="http://schemas.microsoft.com/office/drawing/2014/main" val="408652852"/>
                    </a:ext>
                  </a:extLst>
                </a:gridCol>
              </a:tblGrid>
              <a:tr h="303795">
                <a:tc>
                  <a:txBody>
                    <a:bodyPr/>
                    <a:lstStyle/>
                    <a:p>
                      <a:pPr marL="0" marR="0" lvl="0" indent="0" algn="ctr">
                        <a:lnSpc>
                          <a:spcPct val="100000"/>
                        </a:lnSpc>
                        <a:spcBef>
                          <a:spcPts val="0"/>
                        </a:spcBef>
                        <a:spcAft>
                          <a:spcPts val="0"/>
                        </a:spcAft>
                        <a:buNone/>
                      </a:pPr>
                      <a:r>
                        <a:rPr lang="en-AU" sz="1400" b="0" i="0" u="none" strike="noStrike" kern="1200" baseline="0" noProof="0" dirty="0">
                          <a:solidFill>
                            <a:srgbClr val="000000"/>
                          </a:solidFill>
                          <a:latin typeface="+mn-lt"/>
                        </a:rPr>
                        <a:t>Assessor integrity and conduct risks</a:t>
                      </a:r>
                      <a:endParaRPr lang="en-US" sz="1400" dirty="0"/>
                    </a:p>
                  </a:txBody>
                  <a:tcPr marL="36000" marR="36000" marT="0" marB="0"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266"/>
                    </a:solidFill>
                  </a:tcPr>
                </a:tc>
                <a:extLst>
                  <a:ext uri="{0D108BD9-81ED-4DB2-BD59-A6C34878D82A}">
                    <a16:rowId xmlns:a16="http://schemas.microsoft.com/office/drawing/2014/main" val="235975655"/>
                  </a:ext>
                </a:extLst>
              </a:tr>
              <a:tr h="32807">
                <a:tc>
                  <a:txBody>
                    <a:bodyPr/>
                    <a:lstStyle/>
                    <a:p>
                      <a:pPr marL="0" algn="ctr" defTabSz="914400" rtl="0" eaLnBrk="1" latinLnBrk="0" hangingPunct="1"/>
                      <a:endParaRPr lang="en-AU" sz="100" b="0" kern="1200">
                        <a:solidFill>
                          <a:schemeClr val="tx1"/>
                        </a:solidFill>
                        <a:latin typeface="+mn-lt"/>
                        <a:ea typeface="+mn-ea"/>
                        <a:cs typeface="+mn-cs"/>
                      </a:endParaRPr>
                    </a:p>
                  </a:txBody>
                  <a:tcPr marL="36000" marR="36000" marT="0" marB="0"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9863053"/>
                  </a:ext>
                </a:extLst>
              </a:tr>
              <a:tr h="293368">
                <a:tc>
                  <a:txBody>
                    <a:bodyPr/>
                    <a:lstStyle/>
                    <a:p>
                      <a:pPr marL="0" marR="0" lvl="0" indent="0" algn="ctr" defTabSz="914400" rtl="0" eaLnBrk="1" fontAlgn="auto" latinLnBrk="0" hangingPunct="1">
                        <a:lnSpc>
                          <a:spcPct val="100000"/>
                        </a:lnSpc>
                        <a:spcBef>
                          <a:spcPts val="0"/>
                        </a:spcBef>
                        <a:spcAft>
                          <a:spcPts val="0"/>
                        </a:spcAft>
                        <a:buClrTx/>
                        <a:buSzTx/>
                        <a:buFontTx/>
                        <a:buNone/>
                      </a:pPr>
                      <a:r>
                        <a:rPr lang="en-AU" sz="1400" b="0" i="0" u="none" strike="noStrike" kern="1200" baseline="0" dirty="0">
                          <a:solidFill>
                            <a:srgbClr val="000000"/>
                          </a:solidFill>
                          <a:latin typeface="+mn-lt"/>
                          <a:ea typeface="+mn-ea"/>
                          <a:cs typeface="+mn-cs"/>
                        </a:rPr>
                        <a:t>Software business continuity risks</a:t>
                      </a:r>
                      <a:endParaRPr lang="en-US" sz="1400" b="0" i="0" u="none" strike="noStrike" kern="1200" baseline="0" dirty="0">
                        <a:solidFill>
                          <a:srgbClr val="000000"/>
                        </a:solidFill>
                        <a:latin typeface="+mn-lt"/>
                        <a:ea typeface="+mn-ea"/>
                        <a:cs typeface="+mn-cs"/>
                      </a:endParaRPr>
                    </a:p>
                  </a:txBody>
                  <a:tcPr marL="3600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00">
                        <a:alpha val="60000"/>
                      </a:srgbClr>
                    </a:solidFill>
                  </a:tcPr>
                </a:tc>
                <a:extLst>
                  <a:ext uri="{0D108BD9-81ED-4DB2-BD59-A6C34878D82A}">
                    <a16:rowId xmlns:a16="http://schemas.microsoft.com/office/drawing/2014/main" val="4193764718"/>
                  </a:ext>
                </a:extLst>
              </a:tr>
              <a:tr h="32943">
                <a:tc>
                  <a:txBody>
                    <a:bodyPr/>
                    <a:lstStyle/>
                    <a:p>
                      <a:pPr algn="ctr"/>
                      <a:endParaRPr lang="en-AU" sz="100" b="0" kern="1200">
                        <a:solidFill>
                          <a:schemeClr val="tx1"/>
                        </a:solidFill>
                        <a:latin typeface="+mn-lt"/>
                        <a:ea typeface="+mn-ea"/>
                        <a:cs typeface="+mn-cs"/>
                      </a:endParaRPr>
                    </a:p>
                  </a:txBody>
                  <a:tcPr marL="3600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3984560"/>
                  </a:ext>
                </a:extLst>
              </a:tr>
              <a:tr h="301222">
                <a:tc>
                  <a:txBody>
                    <a:bodyPr/>
                    <a:lstStyle/>
                    <a:p>
                      <a:pPr marL="0" marR="0" lvl="0" indent="0" algn="ctr" defTabSz="914400" rtl="0" eaLnBrk="1" fontAlgn="auto" latinLnBrk="0" hangingPunct="1">
                        <a:lnSpc>
                          <a:spcPct val="100000"/>
                        </a:lnSpc>
                        <a:spcBef>
                          <a:spcPts val="0"/>
                        </a:spcBef>
                        <a:spcAft>
                          <a:spcPts val="0"/>
                        </a:spcAft>
                        <a:buClrTx/>
                        <a:buSzTx/>
                        <a:buFontTx/>
                        <a:buNone/>
                      </a:pPr>
                      <a:r>
                        <a:rPr lang="en-AU" sz="1400" b="0" i="0" u="none" strike="noStrike" kern="1200" baseline="0" dirty="0">
                          <a:solidFill>
                            <a:srgbClr val="000000"/>
                          </a:solidFill>
                          <a:latin typeface="+mn-lt"/>
                          <a:ea typeface="+mn-ea"/>
                          <a:cs typeface="+mn-cs"/>
                        </a:rPr>
                        <a:t>Assessor services business continuity risks</a:t>
                      </a:r>
                    </a:p>
                  </a:txBody>
                  <a:tcPr marL="3600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00">
                        <a:alpha val="60000"/>
                      </a:srgbClr>
                    </a:solidFill>
                  </a:tcPr>
                </a:tc>
                <a:extLst>
                  <a:ext uri="{0D108BD9-81ED-4DB2-BD59-A6C34878D82A}">
                    <a16:rowId xmlns:a16="http://schemas.microsoft.com/office/drawing/2014/main" val="756516558"/>
                  </a:ext>
                </a:extLst>
              </a:tr>
              <a:tr h="3397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00" b="0" kern="1200">
                        <a:solidFill>
                          <a:schemeClr val="tx1"/>
                        </a:solidFill>
                        <a:latin typeface="+mn-lt"/>
                        <a:ea typeface="+mn-ea"/>
                        <a:cs typeface="+mn-cs"/>
                      </a:endParaRPr>
                    </a:p>
                  </a:txBody>
                  <a:tcPr marL="3600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43834"/>
                  </a:ext>
                </a:extLst>
              </a:tr>
              <a:tr h="3037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0" i="0" u="none" strike="noStrike" kern="1200" baseline="0" dirty="0">
                          <a:solidFill>
                            <a:srgbClr val="000000"/>
                          </a:solidFill>
                          <a:latin typeface="+mn-lt"/>
                          <a:ea typeface="+mn-ea"/>
                          <a:cs typeface="+mn-cs"/>
                        </a:rPr>
                        <a:t>Assessment quality risks</a:t>
                      </a:r>
                    </a:p>
                  </a:txBody>
                  <a:tcPr marL="3600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00">
                        <a:alpha val="60000"/>
                      </a:srgbClr>
                    </a:solidFill>
                  </a:tcPr>
                </a:tc>
                <a:extLst>
                  <a:ext uri="{0D108BD9-81ED-4DB2-BD59-A6C34878D82A}">
                    <a16:rowId xmlns:a16="http://schemas.microsoft.com/office/drawing/2014/main" val="520577967"/>
                  </a:ext>
                </a:extLst>
              </a:tr>
              <a:tr h="35337">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00" b="0" kern="1200">
                        <a:solidFill>
                          <a:schemeClr val="tx1"/>
                        </a:solidFill>
                        <a:latin typeface="+mn-lt"/>
                        <a:ea typeface="+mn-ea"/>
                        <a:cs typeface="+mn-cs"/>
                      </a:endParaRPr>
                    </a:p>
                  </a:txBody>
                  <a:tcPr marL="3600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6205904"/>
                  </a:ext>
                </a:extLst>
              </a:tr>
              <a:tr h="2947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0" i="0" u="none" strike="noStrike" kern="1200" baseline="0" dirty="0">
                          <a:solidFill>
                            <a:srgbClr val="000000"/>
                          </a:solidFill>
                          <a:latin typeface="+mn-lt"/>
                          <a:ea typeface="+mn-ea"/>
                          <a:cs typeface="+mn-cs"/>
                        </a:rPr>
                        <a:t>Privacy risks</a:t>
                      </a:r>
                    </a:p>
                  </a:txBody>
                  <a:tcPr marL="36000" marR="360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00">
                        <a:alpha val="60000"/>
                      </a:srgbClr>
                    </a:solidFill>
                  </a:tcPr>
                </a:tc>
                <a:extLst>
                  <a:ext uri="{0D108BD9-81ED-4DB2-BD59-A6C34878D82A}">
                    <a16:rowId xmlns:a16="http://schemas.microsoft.com/office/drawing/2014/main" val="4090748924"/>
                  </a:ext>
                </a:extLst>
              </a:tr>
            </a:tbl>
          </a:graphicData>
        </a:graphic>
      </p:graphicFrame>
      <p:sp>
        <p:nvSpPr>
          <p:cNvPr id="29" name="TextBox 28">
            <a:extLst>
              <a:ext uri="{FF2B5EF4-FFF2-40B4-BE49-F238E27FC236}">
                <a16:creationId xmlns:a16="http://schemas.microsoft.com/office/drawing/2014/main" id="{CF09AFA8-21D7-2E87-A701-E40314459D2C}"/>
              </a:ext>
            </a:extLst>
          </p:cNvPr>
          <p:cNvSpPr txBox="1"/>
          <p:nvPr/>
        </p:nvSpPr>
        <p:spPr>
          <a:xfrm>
            <a:off x="782032" y="3107062"/>
            <a:ext cx="10701756" cy="1159275"/>
          </a:xfrm>
          <a:prstGeom prst="rect">
            <a:avLst/>
          </a:prstGeom>
          <a:solidFill>
            <a:schemeClr val="accent4">
              <a:lumMod val="95000"/>
            </a:schemeClr>
          </a:solidFill>
        </p:spPr>
        <p:txBody>
          <a:bodyPr wrap="square" lIns="72000" tIns="72000" rIns="72000" bIns="72000">
            <a:noAutofit/>
          </a:bodyPr>
          <a:lstStyle/>
          <a:p>
            <a:pPr marL="0" lvl="1" algn="ctr">
              <a:tabLst>
                <a:tab pos="266700" algn="l"/>
              </a:tabLst>
            </a:pPr>
            <a:r>
              <a:rPr lang="en-AU" sz="1600" b="1" dirty="0">
                <a:latin typeface="Calibri" panose="020F0502020204030204" pitchFamily="34" charset="0"/>
                <a:ea typeface="Times New Roman" panose="02020603050405020304" pitchFamily="18" charset="0"/>
                <a:cs typeface="Calibri" panose="020F0502020204030204" pitchFamily="34" charset="0"/>
              </a:rPr>
              <a:t>Principle 8: </a:t>
            </a:r>
          </a:p>
          <a:p>
            <a:pPr marL="0" lvl="1" algn="ctr">
              <a:tabLst>
                <a:tab pos="266700" algn="l"/>
              </a:tabLst>
            </a:pPr>
            <a:r>
              <a:rPr lang="en-AU" sz="1600" b="1" dirty="0">
                <a:latin typeface="Calibri" panose="020F0502020204030204" pitchFamily="34" charset="0"/>
                <a:ea typeface="Times New Roman" panose="02020603050405020304" pitchFamily="18" charset="0"/>
                <a:cs typeface="Calibri" panose="020F0502020204030204" pitchFamily="34" charset="0"/>
              </a:rPr>
              <a:t>Timely</a:t>
            </a:r>
          </a:p>
          <a:p>
            <a:pPr marL="0" lvl="1">
              <a:spcBef>
                <a:spcPts val="600"/>
              </a:spcBef>
              <a:spcAft>
                <a:spcPts val="600"/>
              </a:spcAft>
              <a:tabLst>
                <a:tab pos="266700" algn="l"/>
              </a:tabLst>
            </a:pPr>
            <a:r>
              <a:rPr lang="en-AU" sz="1600" dirty="0">
                <a:latin typeface="Calibri" panose="020F0502020204030204" pitchFamily="34" charset="0"/>
                <a:cs typeface="Calibri" panose="020F0502020204030204" pitchFamily="34" charset="0"/>
              </a:rPr>
              <a:t>The proposed requirements for initial accreditation of assessors are deliverable for launch by mid-2025. Improvements, refinements and additional options will be investigated and added over time following launch.</a:t>
            </a:r>
          </a:p>
        </p:txBody>
      </p:sp>
      <p:sp>
        <p:nvSpPr>
          <p:cNvPr id="30" name="TextBox 29">
            <a:extLst>
              <a:ext uri="{FF2B5EF4-FFF2-40B4-BE49-F238E27FC236}">
                <a16:creationId xmlns:a16="http://schemas.microsoft.com/office/drawing/2014/main" id="{028FCB5F-750A-93FB-8F4D-D9626FF31EC1}"/>
              </a:ext>
            </a:extLst>
          </p:cNvPr>
          <p:cNvSpPr txBox="1"/>
          <p:nvPr/>
        </p:nvSpPr>
        <p:spPr>
          <a:xfrm>
            <a:off x="782031" y="4503670"/>
            <a:ext cx="10701755" cy="1439925"/>
          </a:xfrm>
          <a:prstGeom prst="rect">
            <a:avLst/>
          </a:prstGeom>
          <a:solidFill>
            <a:schemeClr val="accent4">
              <a:lumMod val="95000"/>
            </a:schemeClr>
          </a:solidFill>
        </p:spPr>
        <p:txBody>
          <a:bodyPr wrap="square" lIns="72000" tIns="72000" rIns="72000" bIns="72000">
            <a:noAutofit/>
          </a:bodyPr>
          <a:lstStyle/>
          <a:p>
            <a:pPr marL="0" lvl="1" algn="ctr">
              <a:tabLst>
                <a:tab pos="266700" algn="l"/>
              </a:tabLst>
            </a:pPr>
            <a:r>
              <a:rPr lang="en-AU" sz="1600" b="1">
                <a:latin typeface="Calibri" panose="020F0502020204030204" pitchFamily="34" charset="0"/>
                <a:ea typeface="Times New Roman" panose="02020603050405020304" pitchFamily="18" charset="0"/>
                <a:cs typeface="Calibri" panose="020F0502020204030204" pitchFamily="34" charset="0"/>
              </a:rPr>
              <a:t>Principle 9 </a:t>
            </a:r>
          </a:p>
          <a:p>
            <a:pPr marL="0" lvl="1" algn="ctr">
              <a:tabLst>
                <a:tab pos="266700" algn="l"/>
              </a:tabLst>
            </a:pPr>
            <a:r>
              <a:rPr lang="en-AU" sz="1600" b="1">
                <a:latin typeface="Calibri" panose="020F0502020204030204" pitchFamily="34" charset="0"/>
                <a:ea typeface="Times New Roman" panose="02020603050405020304" pitchFamily="18" charset="0"/>
                <a:cs typeface="Calibri" panose="020F0502020204030204" pitchFamily="34" charset="0"/>
              </a:rPr>
              <a:t>Efficient and sustainable administration </a:t>
            </a:r>
          </a:p>
          <a:p>
            <a:pPr marL="0" lvl="1">
              <a:spcBef>
                <a:spcPts val="600"/>
              </a:spcBef>
              <a:spcAft>
                <a:spcPts val="600"/>
              </a:spcAft>
              <a:tabLst>
                <a:tab pos="266700" algn="l"/>
              </a:tabLst>
            </a:pPr>
            <a:r>
              <a:rPr lang="en-AU" sz="1600">
                <a:latin typeface="Calibri" panose="020F0502020204030204" pitchFamily="34" charset="0"/>
                <a:cs typeface="Calibri" panose="020F0502020204030204" pitchFamily="34" charset="0"/>
              </a:rPr>
              <a:t>The proposed process seeks to minimise the cost and resources required to what is necessary to ensure that assessments and ratings are reliable, accurate and trusted, and presents opportunities to leverage technology to minimise administrative turnaround time and costs.</a:t>
            </a:r>
          </a:p>
          <a:p>
            <a:pPr marL="0" lvl="1">
              <a:spcBef>
                <a:spcPts val="600"/>
              </a:spcBef>
              <a:spcAft>
                <a:spcPts val="600"/>
              </a:spcAft>
              <a:tabLst>
                <a:tab pos="266700" algn="l"/>
              </a:tabLst>
            </a:pPr>
            <a:endParaRPr lang="en-AU" sz="160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9E53E33-0174-FB61-873C-D15B84CADA49}"/>
              </a:ext>
            </a:extLst>
          </p:cNvPr>
          <p:cNvSpPr txBox="1"/>
          <p:nvPr/>
        </p:nvSpPr>
        <p:spPr>
          <a:xfrm>
            <a:off x="10188180" y="6379565"/>
            <a:ext cx="1081088" cy="138499"/>
          </a:xfrm>
          <a:prstGeom prst="rect">
            <a:avLst/>
          </a:prstGeom>
          <a:noFill/>
        </p:spPr>
        <p:txBody>
          <a:bodyPr wrap="square" lIns="0" tIns="0" rIns="0" bIns="0" rtlCol="0">
            <a:spAutoFit/>
          </a:bodyPr>
          <a:lstStyle/>
          <a:p>
            <a:pPr algn="r"/>
            <a:fld id="{E752D76F-37CE-4EFB-8938-B98ED727DBFD}" type="slidenum">
              <a:rPr lang="en-AU" sz="900"/>
              <a:t>8</a:t>
            </a:fld>
            <a:endParaRPr lang="en-AU" sz="900"/>
          </a:p>
        </p:txBody>
      </p:sp>
    </p:spTree>
    <p:extLst>
      <p:ext uri="{BB962C8B-B14F-4D97-AF65-F5344CB8AC3E}">
        <p14:creationId xmlns:p14="http://schemas.microsoft.com/office/powerpoint/2010/main" val="239259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F3B7-192F-6143-1D2F-36BF11F13E20}"/>
              </a:ext>
            </a:extLst>
          </p:cNvPr>
          <p:cNvSpPr txBox="1">
            <a:spLocks noGrp="1"/>
          </p:cNvSpPr>
          <p:nvPr>
            <p:ph type="title" idx="4294967295"/>
          </p:nvPr>
        </p:nvSpPr>
        <p:spPr>
          <a:xfrm>
            <a:off x="2619375" y="2066926"/>
            <a:ext cx="501015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chemeClr val="bg1"/>
                </a:solidFill>
                <a:effectLst/>
                <a:uLnTx/>
                <a:uFillTx/>
                <a:latin typeface="+mn-lt"/>
                <a:ea typeface="+mn-ea"/>
                <a:cs typeface="+mn-cs"/>
              </a:rPr>
              <a:t>Accreditation Process</a:t>
            </a:r>
          </a:p>
        </p:txBody>
      </p:sp>
    </p:spTree>
    <p:extLst>
      <p:ext uri="{BB962C8B-B14F-4D97-AF65-F5344CB8AC3E}">
        <p14:creationId xmlns:p14="http://schemas.microsoft.com/office/powerpoint/2010/main" val="1366582114"/>
      </p:ext>
    </p:extLst>
  </p:cSld>
  <p:clrMapOvr>
    <a:masterClrMapping/>
  </p:clrMapOvr>
</p:sld>
</file>

<file path=ppt/theme/theme1.xml><?xml version="1.0" encoding="utf-8"?>
<a:theme xmlns:a="http://schemas.openxmlformats.org/drawingml/2006/main" name="Office Theme">
  <a:themeElements>
    <a:clrScheme name="DCCEEW">
      <a:dk1>
        <a:sysClr val="windowText" lastClr="000000"/>
      </a:dk1>
      <a:lt1>
        <a:sysClr val="window" lastClr="FFFFFF"/>
      </a:lt1>
      <a:dk2>
        <a:srgbClr val="222021"/>
      </a:dk2>
      <a:lt2>
        <a:srgbClr val="083A42"/>
      </a:lt2>
      <a:accent1>
        <a:srgbClr val="198E7D"/>
      </a:accent1>
      <a:accent2>
        <a:srgbClr val="40C1AC"/>
      </a:accent2>
      <a:accent3>
        <a:srgbClr val="9AFFBE"/>
      </a:accent3>
      <a:accent4>
        <a:srgbClr val="FFFFFF"/>
      </a:accent4>
      <a:accent5>
        <a:srgbClr val="FFFFFF"/>
      </a:accent5>
      <a:accent6>
        <a:srgbClr val="FFFFFF"/>
      </a:accent6>
      <a:hlink>
        <a:srgbClr val="0070C0"/>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A0F5ADE-5A09-4903-854F-9ED36FC70E17}" vid="{B13A8B42-BE5D-4924-A30C-9BBE3AF8EC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9E3E826E7F94409B35B34FCDA0A81E" ma:contentTypeVersion="15" ma:contentTypeDescription="Create a new document." ma:contentTypeScope="" ma:versionID="42c8ee3c7a13376b698f3b13e3117f65">
  <xsd:schema xmlns:xsd="http://www.w3.org/2001/XMLSchema" xmlns:xs="http://www.w3.org/2001/XMLSchema" xmlns:p="http://schemas.microsoft.com/office/2006/metadata/properties" xmlns:ns2="a93c2c5a-3735-4164-8e75-a14a12042a19" xmlns:ns3="81c01dc6-2c49-4730-b140-874c95cac377" xmlns:ns4="90388d85-10f3-43fd-9a24-f0c27984c8be" targetNamespace="http://schemas.microsoft.com/office/2006/metadata/properties" ma:root="true" ma:fieldsID="a991a8b840f8af3906b113367fb60385" ns2:_="" ns3:_="" ns4:_="">
    <xsd:import namespace="a93c2c5a-3735-4164-8e75-a14a12042a19"/>
    <xsd:import namespace="81c01dc6-2c49-4730-b140-874c95cac377"/>
    <xsd:import namespace="90388d85-10f3-43fd-9a24-f0c27984c8b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c2c5a-3735-4164-8e75-a14a12042a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881b4ab-c2b0-4b32-8bb7-29fb05a8de7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c01dc6-2c49-4730-b140-874c95cac37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34cfa41-87e7-495b-8786-25a9ab2375f4}" ma:internalName="TaxCatchAll" ma:showField="CatchAllData" ma:web="4c70a926-dbaa-45f1-afc0-26a9639aec7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388d85-10f3-43fd-9a24-f0c27984c8b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1c01dc6-2c49-4730-b140-874c95cac377" xsi:nil="true"/>
    <lcf76f155ced4ddcb4097134ff3c332f xmlns="a93c2c5a-3735-4164-8e75-a14a12042a1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6F7A5D-641D-461B-A5F4-98E9F20B720B}">
  <ds:schemaRefs>
    <ds:schemaRef ds:uri="81c01dc6-2c49-4730-b140-874c95cac377"/>
    <ds:schemaRef ds:uri="90388d85-10f3-43fd-9a24-f0c27984c8be"/>
    <ds:schemaRef ds:uri="a93c2c5a-3735-4164-8e75-a14a12042a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3F2B4C3-563C-4385-86A6-2ED3C4EAE10D}">
  <ds:schemaRefs>
    <ds:schemaRef ds:uri="http://schemas.microsoft.com/office/infopath/2007/PartnerControls"/>
    <ds:schemaRef ds:uri="http://purl.org/dc/elements/1.1/"/>
    <ds:schemaRef ds:uri="http://purl.org/dc/dcmitype/"/>
    <ds:schemaRef ds:uri="81c01dc6-2c49-4730-b140-874c95cac377"/>
    <ds:schemaRef ds:uri="http://www.w3.org/XML/1998/namespace"/>
    <ds:schemaRef ds:uri="http://schemas.microsoft.com/office/2006/documentManagement/types"/>
    <ds:schemaRef ds:uri="http://schemas.microsoft.com/office/2006/metadata/properties"/>
    <ds:schemaRef ds:uri="http://purl.org/dc/terms/"/>
    <ds:schemaRef ds:uri="http://schemas.openxmlformats.org/package/2006/metadata/core-properties"/>
    <ds:schemaRef ds:uri="90388d85-10f3-43fd-9a24-f0c27984c8be"/>
    <ds:schemaRef ds:uri="a93c2c5a-3735-4164-8e75-a14a12042a19"/>
  </ds:schemaRefs>
</ds:datastoreItem>
</file>

<file path=customXml/itemProps3.xml><?xml version="1.0" encoding="utf-8"?>
<ds:datastoreItem xmlns:ds="http://schemas.openxmlformats.org/officeDocument/2006/customXml" ds:itemID="{1FC330E9-8A9B-4331-AE99-16FCBC87D746}">
  <ds:schemaRefs>
    <ds:schemaRef ds:uri="http://schemas.microsoft.com/sharepoint/v3/contenttype/forms"/>
  </ds:schemaRefs>
</ds:datastoreItem>
</file>

<file path=docMetadata/LabelInfo.xml><?xml version="1.0" encoding="utf-8"?>
<clbl:labelList xmlns:clbl="http://schemas.microsoft.com/office/2020/mipLabelMetadata">
  <clbl:label id="{06a1c6b2-52d5-49b7-9598-2998b6301fb2}" enabled="1" method="Privileged" siteId="{8c3c81bc-2b3c-44af-b3f7-6f620b3910ee}" contentBits="3" removed="0"/>
</clbl:labelList>
</file>

<file path=docProps/app.xml><?xml version="1.0" encoding="utf-8"?>
<Properties xmlns="http://schemas.openxmlformats.org/officeDocument/2006/extended-properties" xmlns:vt="http://schemas.openxmlformats.org/officeDocument/2006/docPropsVTypes">
  <Template>DCCEEW-Presentation-16x9</Template>
  <TotalTime>256</TotalTime>
  <Words>4383</Words>
  <Application>Microsoft Office PowerPoint</Application>
  <PresentationFormat>Widescreen</PresentationFormat>
  <Paragraphs>529</Paragraphs>
  <Slides>40</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Segoe UI</vt:lpstr>
      <vt:lpstr>Symbol</vt:lpstr>
      <vt:lpstr>Times New Roman</vt:lpstr>
      <vt:lpstr>Wingdings</vt:lpstr>
      <vt:lpstr>Office Theme</vt:lpstr>
      <vt:lpstr>NatHERS Expansion to existing homes  Accreditation Requirements Including Code of Practice and Complaints Management </vt:lpstr>
      <vt:lpstr>Acknowledgement of country</vt:lpstr>
      <vt:lpstr>Conflict of interest reminder</vt:lpstr>
      <vt:lpstr>How to engage</vt:lpstr>
      <vt:lpstr>Future consultations:</vt:lpstr>
      <vt:lpstr>Overview</vt:lpstr>
      <vt:lpstr>Addressing the design principles</vt:lpstr>
      <vt:lpstr>Addressing the design principles cont.</vt:lpstr>
      <vt:lpstr>Accreditation Process</vt:lpstr>
      <vt:lpstr>Accreditation at launch</vt:lpstr>
      <vt:lpstr>Pre-application</vt:lpstr>
      <vt:lpstr>Pre-requisite training</vt:lpstr>
      <vt:lpstr>Three steps to accreditation</vt:lpstr>
      <vt:lpstr>Accreditation process steps</vt:lpstr>
      <vt:lpstr>Approval</vt:lpstr>
      <vt:lpstr>Fit and proper person checks</vt:lpstr>
      <vt:lpstr>National Police Checks</vt:lpstr>
      <vt:lpstr>National Police Checks cont.</vt:lpstr>
      <vt:lpstr>International police checks</vt:lpstr>
      <vt:lpstr>Alternative Fit and Proper Person checks</vt:lpstr>
      <vt:lpstr>Assessor Code of Practice</vt:lpstr>
      <vt:lpstr>Code of Practice Obligations</vt:lpstr>
      <vt:lpstr>PowerPoint Presentation</vt:lpstr>
      <vt:lpstr>Code of Practice continued page 2</vt:lpstr>
      <vt:lpstr>Code of Practice continued page 3</vt:lpstr>
      <vt:lpstr>Code of Practice continued page 4</vt:lpstr>
      <vt:lpstr>Code of Practice continued page 5</vt:lpstr>
      <vt:lpstr>Code of Practice continued page 6</vt:lpstr>
      <vt:lpstr>Code of Practice continued page 7</vt:lpstr>
      <vt:lpstr>Maintaining Accreditation</vt:lpstr>
      <vt:lpstr>Process to maintain accreditation</vt:lpstr>
      <vt:lpstr>Ongoing knowledge and skill assessments</vt:lpstr>
      <vt:lpstr>Making accreditation more flexible</vt:lpstr>
      <vt:lpstr>Making learning more flexible </vt:lpstr>
      <vt:lpstr>Complaints Policy</vt:lpstr>
      <vt:lpstr>Overall approach to complaints</vt:lpstr>
      <vt:lpstr>Complaints about Assessors</vt:lpstr>
      <vt:lpstr>Complaints about delivery partners: Assessor Accreditation Service Providers, Software Providers, or Quality Assurance Reviewers</vt:lpstr>
      <vt:lpstr>Assurance over complaint handling</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Clare</dc:creator>
  <cp:lastModifiedBy>Walshaw, Emily</cp:lastModifiedBy>
  <cp:revision>5</cp:revision>
  <dcterms:created xsi:type="dcterms:W3CDTF">2024-06-07T01:47:38Z</dcterms:created>
  <dcterms:modified xsi:type="dcterms:W3CDTF">2024-08-09T01:23:40Z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0x010100C29E3E826E7F94409B35B34FCDA0A81E</vt:lpwstr>
  </property>
  <property fmtid="{D5CDD505-2E9C-101B-9397-08002B2CF9AE}" pid="4" name="Order">
    <vt:r8>129700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ClassificationContentMarkingFooterLocations">
    <vt:lpwstr>Office Theme:5</vt:lpwstr>
  </property>
  <property fmtid="{D5CDD505-2E9C-101B-9397-08002B2CF9AE}" pid="12" name="ClassificationContentMarkingFooterText">
    <vt:lpwstr>OFFICIAL</vt:lpwstr>
  </property>
  <property fmtid="{D5CDD505-2E9C-101B-9397-08002B2CF9AE}" pid="13" name="ClassificationContentMarkingHeaderLocations">
    <vt:lpwstr>Office Theme:4</vt:lpwstr>
  </property>
  <property fmtid="{D5CDD505-2E9C-101B-9397-08002B2CF9AE}" pid="14" name="ClassificationContentMarkingHeaderText">
    <vt:lpwstr>OFFICIAL</vt:lpwstr>
  </property>
</Properties>
</file>